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autoCompressPictures="0">
  <p:sldMasterIdLst>
    <p:sldMasterId id="2147483683" r:id="rId1"/>
  </p:sldMasterIdLst>
  <p:notesMasterIdLst>
    <p:notesMasterId r:id="rId26"/>
  </p:notesMasterIdLst>
  <p:sldIdLst>
    <p:sldId id="256" r:id="rId2"/>
    <p:sldId id="326" r:id="rId3"/>
    <p:sldId id="351" r:id="rId4"/>
    <p:sldId id="352" r:id="rId5"/>
    <p:sldId id="353" r:id="rId6"/>
    <p:sldId id="354" r:id="rId7"/>
    <p:sldId id="355" r:id="rId8"/>
    <p:sldId id="356" r:id="rId9"/>
    <p:sldId id="357" r:id="rId10"/>
    <p:sldId id="358" r:id="rId11"/>
    <p:sldId id="361" r:id="rId12"/>
    <p:sldId id="359" r:id="rId13"/>
    <p:sldId id="360" r:id="rId14"/>
    <p:sldId id="372" r:id="rId15"/>
    <p:sldId id="364" r:id="rId16"/>
    <p:sldId id="365" r:id="rId17"/>
    <p:sldId id="363" r:id="rId18"/>
    <p:sldId id="367" r:id="rId19"/>
    <p:sldId id="366" r:id="rId20"/>
    <p:sldId id="368" r:id="rId21"/>
    <p:sldId id="369" r:id="rId22"/>
    <p:sldId id="334" r:id="rId23"/>
    <p:sldId id="362" r:id="rId24"/>
    <p:sldId id="350" r:id="rId25"/>
  </p:sldIdLst>
  <p:sldSz cx="9144000" cy="5143500" type="screen16x9"/>
  <p:notesSz cx="6858000" cy="9144000"/>
  <p:embeddedFontLst>
    <p:embeddedFont>
      <p:font typeface="B Titr" panose="00000700000000000000" pitchFamily="2" charset="-78"/>
      <p:bold r:id="rId27"/>
    </p:embeddedFont>
    <p:embeddedFont>
      <p:font typeface="Cambria" panose="02040503050406030204" pitchFamily="18" charset="0"/>
      <p:regular r:id="rId28"/>
      <p:bold r:id="rId29"/>
      <p:italic r:id="rId30"/>
      <p:boldItalic r:id="rId31"/>
    </p:embeddedFont>
    <p:embeddedFont>
      <p:font typeface="Inter" panose="020B0604020202020204" charset="0"/>
      <p:regular r:id="rId32"/>
      <p:bold r:id="rId33"/>
    </p:embeddedFont>
    <p:embeddedFont>
      <p:font typeface="Inter ExtraBold" panose="020B0604020202020204" charset="0"/>
      <p:bold r:id="rId34"/>
    </p:embeddedFont>
    <p:embeddedFont>
      <p:font typeface="Merriweather Black" panose="00000A00000000000000" pitchFamily="2" charset="0"/>
      <p:bold r:id="rId35"/>
      <p:boldItalic r:id="rId36"/>
    </p:embeddedFont>
    <p:embeddedFont>
      <p:font typeface="Roboto Condensed Light" panose="02000000000000000000" pitchFamily="2" charset="0"/>
      <p:regular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768E31-E609-486C-ABDB-51D8B9084608}">
  <a:tblStyle styleId="{FA768E31-E609-486C-ABDB-51D8B90846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87532" autoAdjust="0"/>
  </p:normalViewPr>
  <p:slideViewPr>
    <p:cSldViewPr snapToGrid="0" snapToObjects="1">
      <p:cViewPr varScale="1">
        <p:scale>
          <a:sx n="98" d="100"/>
          <a:sy n="98" d="100"/>
        </p:scale>
        <p:origin x="12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GLUE: General Language Understanding Evaluation (</a:t>
            </a:r>
          </a:p>
        </p:txBody>
      </p:sp>
    </p:spTree>
    <p:extLst>
      <p:ext uri="{BB962C8B-B14F-4D97-AF65-F5344CB8AC3E}">
        <p14:creationId xmlns:p14="http://schemas.microsoft.com/office/powerpoint/2010/main" val="2714904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890556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3: Evaluation results on CNN/</a:t>
            </a:r>
            <a:r>
              <a:rPr lang="en-US" dirty="0" err="1"/>
              <a:t>DailyMail</a:t>
            </a:r>
            <a:r>
              <a:rPr lang="en-US" dirty="0"/>
              <a:t> summarization. Models in the first block are extractive systems listed here for reference, while the others are abstractive models. The results of the best reported extractive model are taken from [27]. RG is short for ROUGE.</a:t>
            </a:r>
          </a:p>
          <a:p>
            <a:pPr marL="158750" indent="0">
              <a:buNone/>
            </a:pPr>
            <a:endParaRPr lang="en-US" dirty="0"/>
          </a:p>
          <a:p>
            <a:pPr marL="158750" indent="0">
              <a:buNone/>
            </a:pPr>
            <a:r>
              <a:rPr lang="en-US" dirty="0"/>
              <a:t>Table 4: Results on </a:t>
            </a:r>
            <a:r>
              <a:rPr lang="en-US" dirty="0" err="1"/>
              <a:t>Gigaword</a:t>
            </a:r>
            <a:r>
              <a:rPr lang="en-US" dirty="0"/>
              <a:t> abstractive summarization. Models in the first block only use 10K examples for training, while the others use 3.8M examples. Results of </a:t>
            </a:r>
            <a:r>
              <a:rPr lang="en-US" dirty="0" err="1"/>
              <a:t>OpenNMT</a:t>
            </a:r>
            <a:r>
              <a:rPr lang="en-US" dirty="0"/>
              <a:t> and Transformer are taken from [4, 39]. RG is short for ROUGE.</a:t>
            </a:r>
          </a:p>
        </p:txBody>
      </p:sp>
    </p:spTree>
    <p:extLst>
      <p:ext uri="{BB962C8B-B14F-4D97-AF65-F5344CB8AC3E}">
        <p14:creationId xmlns:p14="http://schemas.microsoft.com/office/powerpoint/2010/main" val="1907910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5: Extractive QA results on the </a:t>
            </a:r>
            <a:r>
              <a:rPr lang="en-US" dirty="0" err="1"/>
              <a:t>SQuAD</a:t>
            </a:r>
            <a:r>
              <a:rPr lang="en-US" dirty="0"/>
              <a:t> development set.</a:t>
            </a:r>
          </a:p>
          <a:p>
            <a:pPr marL="158750" indent="0">
              <a:buNone/>
            </a:pPr>
            <a:r>
              <a:rPr lang="en-US" dirty="0"/>
              <a:t>Table 6: Extractive QA results on the </a:t>
            </a:r>
            <a:r>
              <a:rPr lang="en-US" dirty="0" err="1"/>
              <a:t>CoQA</a:t>
            </a:r>
            <a:r>
              <a:rPr lang="en-US" dirty="0"/>
              <a:t> development set. </a:t>
            </a:r>
          </a:p>
          <a:p>
            <a:pPr marL="158750" indent="0">
              <a:buNone/>
            </a:pPr>
            <a:r>
              <a:rPr lang="en-US" dirty="0"/>
              <a:t>Table 7: Generative QA results on the </a:t>
            </a:r>
            <a:r>
              <a:rPr lang="en-US" dirty="0" err="1"/>
              <a:t>CoQA</a:t>
            </a:r>
            <a:r>
              <a:rPr lang="en-US" dirty="0"/>
              <a:t> development set</a:t>
            </a:r>
          </a:p>
          <a:p>
            <a:pPr marL="158750" indent="0">
              <a:buNone/>
            </a:pPr>
            <a:endParaRPr lang="en-US" dirty="0"/>
          </a:p>
          <a:p>
            <a:pPr marL="158750" indent="0">
              <a:buNone/>
            </a:pPr>
            <a:r>
              <a:rPr lang="en-US" dirty="0"/>
              <a:t>in addition to the asked question, we concatenate the question-answer histories to the first segment, so that the model can capture conversational information. Secondly, for yes/no questions, we use the final hidden vector of the [SOS] token to predict whether the input is a yes/no question, and whether the answer is yes or no.</a:t>
            </a:r>
          </a:p>
          <a:p>
            <a:pPr marL="158750" indent="0">
              <a:buNone/>
            </a:pPr>
            <a:endParaRPr lang="en-US" dirty="0"/>
          </a:p>
        </p:txBody>
      </p:sp>
    </p:spTree>
    <p:extLst>
      <p:ext uri="{BB962C8B-B14F-4D97-AF65-F5344CB8AC3E}">
        <p14:creationId xmlns:p14="http://schemas.microsoft.com/office/powerpoint/2010/main" val="2950329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590614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1. Given input x = x1 · · · x6, the tokens x2, x4, x5 are masked. We compare how to compute p(x2, x4, x5|x\{2,4,5}) with different factorization orders for autoencoding, autoregressive, and partially autoregressive masked language models.</a:t>
            </a:r>
          </a:p>
        </p:txBody>
      </p:sp>
    </p:spTree>
    <p:extLst>
      <p:ext uri="{BB962C8B-B14F-4D97-AF65-F5344CB8AC3E}">
        <p14:creationId xmlns:p14="http://schemas.microsoft.com/office/powerpoint/2010/main" val="2765808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Figure 3. Comparisons between autoencoding (AE), autoregressive (AR), and partially autoregressive (PAR) masked language models. In the example x = x1 · · · x6, the tokens x2, x4, x5 are masked by the special tokens [M] and [P].</a:t>
            </a:r>
          </a:p>
        </p:txBody>
      </p:sp>
    </p:spTree>
    <p:extLst>
      <p:ext uri="{BB962C8B-B14F-4D97-AF65-F5344CB8AC3E}">
        <p14:creationId xmlns:p14="http://schemas.microsoft.com/office/powerpoint/2010/main" val="3011752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Figure 2. Overview of PMLM pre-training. The model parameters are shared across the LM objectives. The bidirectional LM is trained by autoencoding MLM, and the sequence-to-sequence (Seq-to-Seq) LM is trained by partially autoregressive MLM. We use different self-attention masks to control the access to context for each word token</a:t>
            </a:r>
          </a:p>
        </p:txBody>
      </p:sp>
    </p:spTree>
    <p:extLst>
      <p:ext uri="{BB962C8B-B14F-4D97-AF65-F5344CB8AC3E}">
        <p14:creationId xmlns:p14="http://schemas.microsoft.com/office/powerpoint/2010/main" val="3466297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399810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2. Results of BASE-size pre-trained models on the </a:t>
            </a:r>
            <a:r>
              <a:rPr lang="en-US" dirty="0" err="1"/>
              <a:t>SQuAD</a:t>
            </a:r>
            <a:r>
              <a:rPr lang="en-US" dirty="0"/>
              <a:t> v1.1/v2.0 development sets. We report F1 and exact match (EM) scores. Results of UNILMv2 are averaged over five runs. “– </a:t>
            </a:r>
            <a:r>
              <a:rPr lang="en-US" dirty="0" err="1"/>
              <a:t>rel</a:t>
            </a:r>
            <a:r>
              <a:rPr lang="en-US" dirty="0"/>
              <a:t> pos” is the model without relative position bias.</a:t>
            </a:r>
          </a:p>
          <a:p>
            <a:pPr marL="158750" indent="0">
              <a:buNone/>
            </a:pPr>
            <a:endParaRPr lang="en-US" dirty="0"/>
          </a:p>
          <a:p>
            <a:pPr marL="158750" indent="0">
              <a:buNone/>
            </a:pPr>
            <a:r>
              <a:rPr lang="en-US" dirty="0"/>
              <a:t>Table 3. Results of BASE-size models on the development set of the GLUE benchmark. We report Matthews correlation coefficient (MCC) for </a:t>
            </a:r>
            <a:r>
              <a:rPr lang="en-US" dirty="0" err="1"/>
              <a:t>CoLA</a:t>
            </a:r>
            <a:r>
              <a:rPr lang="en-US" dirty="0"/>
              <a:t>, Pearson correlation coefficient (PCC) for STS, and accuracy (Acc) for the rest. Metrics of UNILMv2 are averaged over five runs for the tasks. “– </a:t>
            </a:r>
            <a:r>
              <a:rPr lang="en-US" dirty="0" err="1"/>
              <a:t>rel</a:t>
            </a:r>
            <a:r>
              <a:rPr lang="en-US" dirty="0"/>
              <a:t> pos” is the ablation model without relative position bias. </a:t>
            </a:r>
          </a:p>
        </p:txBody>
      </p:sp>
    </p:spTree>
    <p:extLst>
      <p:ext uri="{BB962C8B-B14F-4D97-AF65-F5344CB8AC3E}">
        <p14:creationId xmlns:p14="http://schemas.microsoft.com/office/powerpoint/2010/main" val="2326535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019499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4. Abstractive summarization results on CNN/</a:t>
            </a:r>
            <a:r>
              <a:rPr lang="en-US" dirty="0" err="1"/>
              <a:t>DailyMail</a:t>
            </a:r>
            <a:r>
              <a:rPr lang="en-US" dirty="0"/>
              <a:t> and </a:t>
            </a:r>
            <a:r>
              <a:rPr lang="en-US" dirty="0" err="1"/>
              <a:t>XSum</a:t>
            </a:r>
            <a:r>
              <a:rPr lang="en-US" dirty="0"/>
              <a:t>. The evaluation metric is the F1 version of ROUGE (RG) scores. We also present the number of parameters (#Param) for the methods using pre-trained models</a:t>
            </a:r>
          </a:p>
        </p:txBody>
      </p:sp>
    </p:spTree>
    <p:extLst>
      <p:ext uri="{BB962C8B-B14F-4D97-AF65-F5344CB8AC3E}">
        <p14:creationId xmlns:p14="http://schemas.microsoft.com/office/powerpoint/2010/main" val="7340382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Table 5. Results on question generation. The first block follows the data split in (Du &amp; </a:t>
            </a:r>
            <a:r>
              <a:rPr lang="en-US" dirty="0" err="1"/>
              <a:t>Cardie</a:t>
            </a:r>
            <a:r>
              <a:rPr lang="en-US" dirty="0"/>
              <a:t>, 2018), while the second block is the same as in (Zhao et al., 2018). MTR is short for METEOR, and RG for ROUGE. “#Param” indicates the size of pre-trained models. “– </a:t>
            </a:r>
            <a:r>
              <a:rPr lang="en-US" dirty="0" err="1"/>
              <a:t>rel</a:t>
            </a:r>
            <a:r>
              <a:rPr lang="en-US" dirty="0"/>
              <a:t> pos” is the model without relative position bias</a:t>
            </a:r>
          </a:p>
        </p:txBody>
      </p:sp>
    </p:spTree>
    <p:extLst>
      <p:ext uri="{BB962C8B-B14F-4D97-AF65-F5344CB8AC3E}">
        <p14:creationId xmlns:p14="http://schemas.microsoft.com/office/powerpoint/2010/main" val="24059477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propose a unified pre-training model, UNILM, which is jointly optimized for several LM objectives with shared parameters. The unification of bidirectional, unidirectional, and </a:t>
            </a:r>
            <a:r>
              <a:rPr lang="en-US" dirty="0" err="1"/>
              <a:t>sequenceto</a:t>
            </a:r>
            <a:r>
              <a:rPr lang="en-US" dirty="0"/>
              <a:t>-sequence LMs enables us to straightforwardly fine-tune the pre-trained UNILM for both NLU and NLG tasks. Experimental results demonstrate that our model compares favorably with BERT on the GLUE benchmark and two question answering datasets. In addition, UNILM outperforms previous state-of-the-art models on five NLG datasets: CNN/</a:t>
            </a:r>
            <a:r>
              <a:rPr lang="en-US" dirty="0" err="1"/>
              <a:t>DailyMail</a:t>
            </a:r>
            <a:r>
              <a:rPr lang="en-US" dirty="0"/>
              <a:t> and </a:t>
            </a:r>
            <a:r>
              <a:rPr lang="en-US" dirty="0" err="1"/>
              <a:t>Gigaword</a:t>
            </a:r>
            <a:r>
              <a:rPr lang="en-US" dirty="0"/>
              <a:t> abstractive summarization, </a:t>
            </a:r>
            <a:r>
              <a:rPr lang="en-US" dirty="0" err="1"/>
              <a:t>SQuAD</a:t>
            </a:r>
            <a:r>
              <a:rPr lang="en-US" dirty="0"/>
              <a:t> question generation, </a:t>
            </a:r>
            <a:r>
              <a:rPr lang="en-US" dirty="0" err="1"/>
              <a:t>CoQA</a:t>
            </a:r>
            <a:r>
              <a:rPr lang="en-US" dirty="0"/>
              <a:t> generative question answering, and DSTC7 dialog response generation. The work can be advanced from the following perspectives: • We will push the limit of the current method by training more epochs and larger models on </a:t>
            </a:r>
            <a:r>
              <a:rPr lang="en-US" dirty="0" err="1"/>
              <a:t>webscale</a:t>
            </a:r>
            <a:r>
              <a:rPr lang="en-US" dirty="0"/>
              <a:t> text corpora. At the same time, we will also conduct more experiments on end applications as well as ablation experiments to investigate the model capability and the benefits of pre-training multiple language modeling tasks with the same network. • We are focusing on monolingual NLP tasks in our current experiments. We are also interested in extending UNILM to support cross-lingual tasks [6]. • We will conduct multi-task fine-tuning on both NLU and NLG tasks, which is a natural extension of Multi-Task Deep Neural Network (MT-DNN) [26]. </a:t>
            </a:r>
          </a:p>
        </p:txBody>
      </p:sp>
    </p:spTree>
    <p:extLst>
      <p:ext uri="{BB962C8B-B14F-4D97-AF65-F5344CB8AC3E}">
        <p14:creationId xmlns:p14="http://schemas.microsoft.com/office/powerpoint/2010/main" val="1381575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Language model (LM) pre-training has substantially advanced the state of the art across a variety of natural language processing. Pre-trained LMs learn </a:t>
            </a:r>
            <a:r>
              <a:rPr lang="en-US" b="1" dirty="0"/>
              <a:t>contextualized</a:t>
            </a:r>
            <a:r>
              <a:rPr lang="en-US" dirty="0"/>
              <a:t> text representations by predicting words based on their </a:t>
            </a:r>
            <a:r>
              <a:rPr lang="en-US" b="1" dirty="0"/>
              <a:t>context</a:t>
            </a:r>
            <a:r>
              <a:rPr lang="en-US" dirty="0"/>
              <a:t> using large amounts of text data, and can be </a:t>
            </a:r>
            <a:r>
              <a:rPr lang="en-US" b="1" dirty="0"/>
              <a:t>fine-tuned</a:t>
            </a:r>
            <a:r>
              <a:rPr lang="en-US" dirty="0"/>
              <a:t> to adapt to downstream tasks. </a:t>
            </a:r>
          </a:p>
          <a:p>
            <a:endParaRPr lang="en-US" dirty="0"/>
          </a:p>
          <a:p>
            <a:r>
              <a:rPr lang="en-US" dirty="0"/>
              <a:t>Although BERT significantly improves the performance of a wide range of natural language understanding tasks [9], its bidirectionality nature makes it difficult to be applied to natural language </a:t>
            </a:r>
            <a:r>
              <a:rPr lang="en-US" b="1" dirty="0"/>
              <a:t>generation</a:t>
            </a:r>
            <a:r>
              <a:rPr lang="en-US" dirty="0"/>
              <a:t> tasks</a:t>
            </a:r>
          </a:p>
        </p:txBody>
      </p:sp>
    </p:spTree>
    <p:extLst>
      <p:ext uri="{BB962C8B-B14F-4D97-AF65-F5344CB8AC3E}">
        <p14:creationId xmlns:p14="http://schemas.microsoft.com/office/powerpoint/2010/main" val="4257989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77105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the unified pre-training procedure leads to a single Transformer LM that uses the shared parameters and architecture for different types of LMs, alleviating the need of separately training and hosting multiple LMs. Second, the parameter sharing makes the learned text representations more general because they are jointly optimized for different language modeling objectives where context is utilized in different ways, mitigating overfitting to any single LM task. Third, in addition to its application to NLU tasks, the use of UNILM as a sequence-to-sequence LM (Section 2.3), makes it a natural choice for NLG, such as abstractive summarization and question generation</a:t>
            </a:r>
          </a:p>
        </p:txBody>
      </p:sp>
    </p:spTree>
    <p:extLst>
      <p:ext uri="{BB962C8B-B14F-4D97-AF65-F5344CB8AC3E}">
        <p14:creationId xmlns:p14="http://schemas.microsoft.com/office/powerpoint/2010/main" val="229456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Given the input [</a:t>
            </a:r>
            <a:r>
              <a:rPr lang="en-US" dirty="0" err="1"/>
              <a:t>sos</a:t>
            </a:r>
            <a:r>
              <a:rPr lang="en-US" dirty="0"/>
              <a:t>] s1 [</a:t>
            </a:r>
            <a:r>
              <a:rPr lang="en-US" dirty="0" err="1"/>
              <a:t>eos</a:t>
            </a:r>
            <a:r>
              <a:rPr lang="en-US" dirty="0"/>
              <a:t>] s2 [</a:t>
            </a:r>
            <a:r>
              <a:rPr lang="en-US" dirty="0" err="1"/>
              <a:t>eos</a:t>
            </a:r>
            <a:r>
              <a:rPr lang="en-US" dirty="0"/>
              <a:t>]</a:t>
            </a:r>
          </a:p>
          <a:p>
            <a:r>
              <a:rPr lang="en-US" dirty="0"/>
              <a:t>[</a:t>
            </a:r>
            <a:r>
              <a:rPr lang="en-US" dirty="0" err="1"/>
              <a:t>eos</a:t>
            </a:r>
            <a:r>
              <a:rPr lang="en-US" dirty="0"/>
              <a:t>] is used as </a:t>
            </a:r>
            <a:r>
              <a:rPr lang="en-US" dirty="0" err="1"/>
              <a:t>sep</a:t>
            </a:r>
            <a:r>
              <a:rPr lang="en-US" dirty="0"/>
              <a:t> and end of generation in </a:t>
            </a:r>
            <a:r>
              <a:rPr lang="en-US" dirty="0" err="1"/>
              <a:t>nlg</a:t>
            </a:r>
            <a:r>
              <a:rPr lang="en-US" dirty="0"/>
              <a:t> tasks</a:t>
            </a:r>
          </a:p>
          <a:p>
            <a:r>
              <a:rPr lang="en-US" dirty="0"/>
              <a:t>Multi layer transformer</a:t>
            </a:r>
          </a:p>
          <a:p>
            <a:r>
              <a:rPr lang="en-US" dirty="0"/>
              <a:t>4 different language models</a:t>
            </a:r>
          </a:p>
          <a:p>
            <a:r>
              <a:rPr lang="en-US" dirty="0"/>
              <a:t>Explain attention masks</a:t>
            </a:r>
          </a:p>
        </p:txBody>
      </p:sp>
    </p:spTree>
    <p:extLst>
      <p:ext uri="{BB962C8B-B14F-4D97-AF65-F5344CB8AC3E}">
        <p14:creationId xmlns:p14="http://schemas.microsoft.com/office/powerpoint/2010/main" val="2183896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T4 example</a:t>
            </a:r>
          </a:p>
        </p:txBody>
      </p:sp>
    </p:spTree>
    <p:extLst>
      <p:ext uri="{BB962C8B-B14F-4D97-AF65-F5344CB8AC3E}">
        <p14:creationId xmlns:p14="http://schemas.microsoft.com/office/powerpoint/2010/main" val="366322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a:t>
            </a:r>
            <a:r>
              <a:rPr lang="en-US" dirty="0" err="1"/>
              <a:t>gelu</a:t>
            </a:r>
            <a:r>
              <a:rPr lang="en-US" dirty="0"/>
              <a:t> activation [18] is used as GPT [31]. Specifically, we use a 24-layer Transformer with 1, 024 hidden size, and 16 attention heads, which contains about 340M parameters. The weight matrix of the </a:t>
            </a:r>
            <a:r>
              <a:rPr lang="en-US" dirty="0" err="1"/>
              <a:t>softmax</a:t>
            </a:r>
            <a:r>
              <a:rPr lang="en-US" dirty="0"/>
              <a:t> classifier is tied with token embeddings. UNILM is initialized by BERTLARGE, and then pre-trained using English Wikipedia2 and </a:t>
            </a:r>
            <a:r>
              <a:rPr lang="en-US" dirty="0" err="1"/>
              <a:t>BookCorpus</a:t>
            </a:r>
            <a:r>
              <a:rPr lang="en-US" dirty="0"/>
              <a:t> [53], which have been processed in the same way as [9]. The vocabulary size is 28, 996. The maximum length of input sequence is 512. The token masking probability is 15%. Among masked positions, 80% of the time we replace the token with [MASK], 10% of the time with a random token, and keeping the original token for the rest. In addition, 80% of the time we randomly mask one token each time, and 20% of the time we mask a bigram or a trigram. Adam [22] with β1 = 0.9, β2 = 0.999 is used for optimization. The learning rate is 3e-5, with linear warmup over the first 40, 000 steps and linear decay. The dropout rate is 0.1. The weight decay is 0.01. The batch size is 330. The pre-training procedure runs for about 770, 000 steps. It takes about 7 hours for 10, 000 steps using 8 Nvidia </a:t>
            </a:r>
            <a:r>
              <a:rPr lang="en-US" dirty="0" err="1"/>
              <a:t>Telsa</a:t>
            </a:r>
            <a:r>
              <a:rPr lang="en-US" dirty="0"/>
              <a:t> V100 32GB GPU cards with mixed precision training.</a:t>
            </a:r>
          </a:p>
        </p:txBody>
      </p:sp>
    </p:spTree>
    <p:extLst>
      <p:ext uri="{BB962C8B-B14F-4D97-AF65-F5344CB8AC3E}">
        <p14:creationId xmlns:p14="http://schemas.microsoft.com/office/powerpoint/2010/main" val="39171847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use the encoding vector of [SOS] as the representation of input, denoted as h L 1 , and feed it to a randomly initialized </a:t>
            </a:r>
            <a:r>
              <a:rPr lang="en-US" dirty="0" err="1"/>
              <a:t>softmax</a:t>
            </a:r>
            <a:r>
              <a:rPr lang="en-US" dirty="0"/>
              <a:t> classifier</a:t>
            </a:r>
          </a:p>
          <a:p>
            <a:pPr marL="158750" indent="0">
              <a:buNone/>
            </a:pPr>
            <a:endParaRPr lang="en-US" dirty="0"/>
          </a:p>
        </p:txBody>
      </p:sp>
    </p:spTree>
    <p:extLst>
      <p:ext uri="{BB962C8B-B14F-4D97-AF65-F5344CB8AC3E}">
        <p14:creationId xmlns:p14="http://schemas.microsoft.com/office/powerpoint/2010/main" val="1156404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userDrawn="1"/>
        </p:nvGrpSpPr>
        <p:grpSpPr>
          <a:xfrm>
            <a:off x="-11" y="0"/>
            <a:ext cx="9143961" cy="5143500"/>
            <a:chOff x="-11" y="0"/>
            <a:chExt cx="9143961" cy="5143500"/>
          </a:xfrm>
        </p:grpSpPr>
        <p:sp>
          <p:nvSpPr>
            <p:cNvPr id="10" name="Google Shape;10;p2"/>
            <p:cNvSpPr/>
            <p:nvPr/>
          </p:nvSpPr>
          <p:spPr>
            <a:xfrm>
              <a:off x="7854550" y="2020200"/>
              <a:ext cx="1289400" cy="312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userDrawn="1"/>
          </p:nvSpPr>
          <p:spPr>
            <a:xfrm>
              <a:off x="7390000" y="1853711"/>
              <a:ext cx="128016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userDrawn="1"/>
          </p:nvSpPr>
          <p:spPr>
            <a:xfrm>
              <a:off x="8325550" y="1608144"/>
              <a:ext cx="818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064500" y="2099322"/>
              <a:ext cx="8961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0"/>
              <a:ext cx="352500" cy="1976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userDrawn="1"/>
          </p:nvSpPr>
          <p:spPr>
            <a:xfrm rot="10800000">
              <a:off x="320327" y="4409825"/>
              <a:ext cx="109728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userDrawn="1"/>
          </p:nvSpPr>
          <p:spPr>
            <a:xfrm rot="10800000">
              <a:off x="-11" y="4655393"/>
              <a:ext cx="818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p:cNvSpPr txBox="1">
            <a:spLocks noGrp="1"/>
          </p:cNvSpPr>
          <p:nvPr>
            <p:ph type="ctrTitle"/>
          </p:nvPr>
        </p:nvSpPr>
        <p:spPr>
          <a:xfrm>
            <a:off x="904375" y="1086550"/>
            <a:ext cx="5564100" cy="24993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4500" b="0">
                <a:latin typeface="Inter ExtraBold"/>
                <a:ea typeface="Inter ExtraBold"/>
                <a:cs typeface="Inter ExtraBold"/>
                <a:sym typeface="Inter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904375" y="3499375"/>
            <a:ext cx="5564100" cy="522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None/>
              <a:defRPr sz="1800">
                <a:latin typeface="Inter"/>
                <a:ea typeface="Inter"/>
                <a:cs typeface="Inter"/>
                <a:sym typeface="Inter"/>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
        <p:cNvGrpSpPr/>
        <p:nvPr/>
      </p:nvGrpSpPr>
      <p:grpSpPr>
        <a:xfrm>
          <a:off x="0" y="0"/>
          <a:ext cx="0" cy="0"/>
          <a:chOff x="0" y="0"/>
          <a:chExt cx="0" cy="0"/>
        </a:xfrm>
      </p:grpSpPr>
      <p:grpSp>
        <p:nvGrpSpPr>
          <p:cNvPr id="31" name="Google Shape;31;p4"/>
          <p:cNvGrpSpPr/>
          <p:nvPr/>
        </p:nvGrpSpPr>
        <p:grpSpPr>
          <a:xfrm>
            <a:off x="0" y="0"/>
            <a:ext cx="9144000" cy="5143500"/>
            <a:chOff x="0" y="0"/>
            <a:chExt cx="9144000" cy="5143500"/>
          </a:xfrm>
        </p:grpSpPr>
        <p:sp>
          <p:nvSpPr>
            <p:cNvPr id="32" name="Google Shape;32;p4"/>
            <p:cNvSpPr/>
            <p:nvPr/>
          </p:nvSpPr>
          <p:spPr>
            <a:xfrm>
              <a:off x="8925600" y="0"/>
              <a:ext cx="218400" cy="2020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0" y="2020200"/>
              <a:ext cx="218400" cy="312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1608150"/>
              <a:ext cx="3582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758775" y="375121"/>
            <a:ext cx="76263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400" y="1045690"/>
            <a:ext cx="7717200" cy="356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Font typeface="Inter"/>
              <a:buAutoNum type="arabicPeriod"/>
              <a:defRPr sz="1100">
                <a:latin typeface="Inter"/>
                <a:ea typeface="Inter"/>
                <a:cs typeface="Inter"/>
                <a:sym typeface="Inter"/>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10" name="TextBox 9">
            <a:extLst>
              <a:ext uri="{FF2B5EF4-FFF2-40B4-BE49-F238E27FC236}">
                <a16:creationId xmlns:a16="http://schemas.microsoft.com/office/drawing/2014/main" id="{1BFFD77D-B4D6-6C40-B1BA-AB7625623ACD}"/>
              </a:ext>
            </a:extLst>
          </p:cNvPr>
          <p:cNvSpPr txBox="1"/>
          <p:nvPr userDrawn="1"/>
        </p:nvSpPr>
        <p:spPr>
          <a:xfrm>
            <a:off x="287022" y="4823432"/>
            <a:ext cx="535937" cy="253916"/>
          </a:xfrm>
          <a:prstGeom prst="rect">
            <a:avLst/>
          </a:prstGeom>
          <a:noFill/>
        </p:spPr>
        <p:txBody>
          <a:bodyPr wrap="square" rtlCol="0">
            <a:spAutoFit/>
          </a:bodyPr>
          <a:lstStyle/>
          <a:p>
            <a:fld id="{2BA741DA-D8F5-40B2-96EA-E5A38E905070}" type="slidenum">
              <a:rPr lang="en-US" sz="1050" smtClean="0"/>
              <a:pPr/>
              <a:t>‹#›</a:t>
            </a:fld>
            <a:endParaRPr lang="en-US" sz="10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448"/>
        <p:cNvGrpSpPr/>
        <p:nvPr/>
      </p:nvGrpSpPr>
      <p:grpSpPr>
        <a:xfrm>
          <a:off x="0" y="0"/>
          <a:ext cx="0" cy="0"/>
          <a:chOff x="0" y="0"/>
          <a:chExt cx="0" cy="0"/>
        </a:xfrm>
      </p:grpSpPr>
      <p:grpSp>
        <p:nvGrpSpPr>
          <p:cNvPr id="449" name="Google Shape;449;p33"/>
          <p:cNvGrpSpPr/>
          <p:nvPr/>
        </p:nvGrpSpPr>
        <p:grpSpPr>
          <a:xfrm>
            <a:off x="70" y="0"/>
            <a:ext cx="9145887" cy="5143500"/>
            <a:chOff x="70" y="0"/>
            <a:chExt cx="9145887" cy="5143500"/>
          </a:xfrm>
        </p:grpSpPr>
        <p:sp>
          <p:nvSpPr>
            <p:cNvPr id="450" name="Google Shape;450;p33"/>
            <p:cNvSpPr/>
            <p:nvPr/>
          </p:nvSpPr>
          <p:spPr>
            <a:xfrm rot="10800000" flipH="1">
              <a:off x="7715249" y="0"/>
              <a:ext cx="14307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flipH="1">
              <a:off x="100" y="4804200"/>
              <a:ext cx="22224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rot="10800000">
              <a:off x="8248050" y="178472"/>
              <a:ext cx="8979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70" y="4419483"/>
              <a:ext cx="3735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415934" y="4910650"/>
              <a:ext cx="26745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228756" y="4665075"/>
              <a:ext cx="2358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rot="10800000">
              <a:off x="8681550" y="416725"/>
              <a:ext cx="464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flipH="1">
              <a:off x="8770500" y="4804200"/>
              <a:ext cx="3735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8681557" y="4910650"/>
              <a:ext cx="464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8910156" y="4665075"/>
              <a:ext cx="2358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33"/>
            <p:cNvGrpSpPr/>
            <p:nvPr/>
          </p:nvGrpSpPr>
          <p:grpSpPr>
            <a:xfrm>
              <a:off x="8246106" y="178472"/>
              <a:ext cx="897900" cy="302453"/>
              <a:chOff x="8246106" y="178472"/>
              <a:chExt cx="897900" cy="302453"/>
            </a:xfrm>
          </p:grpSpPr>
          <p:sp>
            <p:nvSpPr>
              <p:cNvPr id="461" name="Google Shape;461;p33"/>
              <p:cNvSpPr/>
              <p:nvPr/>
            </p:nvSpPr>
            <p:spPr>
              <a:xfrm rot="10800000" flipH="1">
                <a:off x="8246106" y="178472"/>
                <a:ext cx="8979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rot="10800000" flipH="1">
                <a:off x="8679606" y="416725"/>
                <a:ext cx="464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 name="Shape 463"/>
        <p:cNvGrpSpPr/>
        <p:nvPr/>
      </p:nvGrpSpPr>
      <p:grpSpPr>
        <a:xfrm>
          <a:off x="0" y="0"/>
          <a:ext cx="0" cy="0"/>
          <a:chOff x="0" y="0"/>
          <a:chExt cx="0" cy="0"/>
        </a:xfrm>
      </p:grpSpPr>
      <p:grpSp>
        <p:nvGrpSpPr>
          <p:cNvPr id="464" name="Google Shape;464;p34"/>
          <p:cNvGrpSpPr/>
          <p:nvPr/>
        </p:nvGrpSpPr>
        <p:grpSpPr>
          <a:xfrm>
            <a:off x="-2070" y="0"/>
            <a:ext cx="9146076" cy="5143500"/>
            <a:chOff x="-2070" y="0"/>
            <a:chExt cx="9146076" cy="5143500"/>
          </a:xfrm>
        </p:grpSpPr>
        <p:sp>
          <p:nvSpPr>
            <p:cNvPr id="465" name="Google Shape;465;p34"/>
            <p:cNvSpPr/>
            <p:nvPr/>
          </p:nvSpPr>
          <p:spPr>
            <a:xfrm rot="10800000">
              <a:off x="-2070" y="0"/>
              <a:ext cx="4113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rot="10800000" flipH="1">
              <a:off x="-1944" y="178472"/>
              <a:ext cx="8979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rot="10800000" flipH="1">
              <a:off x="-1944" y="416725"/>
              <a:ext cx="4644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44" y="4804200"/>
              <a:ext cx="31185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flipH="1">
              <a:off x="-1947" y="4910650"/>
              <a:ext cx="15330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flipH="1">
              <a:off x="-2000" y="4665075"/>
              <a:ext cx="5241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flipH="1">
              <a:off x="2770850" y="5010800"/>
              <a:ext cx="5241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6025506" y="4804200"/>
              <a:ext cx="31185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rot="10800000">
              <a:off x="8889904" y="4658025"/>
              <a:ext cx="2541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4"/>
            <p:cNvSpPr/>
            <p:nvPr/>
          </p:nvSpPr>
          <p:spPr>
            <a:xfrm rot="10800000">
              <a:off x="8339696" y="4896275"/>
              <a:ext cx="8043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4"/>
            <p:cNvSpPr/>
            <p:nvPr/>
          </p:nvSpPr>
          <p:spPr>
            <a:xfrm>
              <a:off x="8732706" y="1170600"/>
              <a:ext cx="411300" cy="33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rot="10800000">
              <a:off x="8889904" y="1250200"/>
              <a:ext cx="254100" cy="6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58775" y="375121"/>
            <a:ext cx="76263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1pPr>
            <a:lvl2pPr lvl="1"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2pPr>
            <a:lvl3pPr lvl="2"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3pPr>
            <a:lvl4pPr lvl="3"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4pPr>
            <a:lvl5pPr lvl="4"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5pPr>
            <a:lvl6pPr lvl="5"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6pPr>
            <a:lvl7pPr lvl="6"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7pPr>
            <a:lvl8pPr lvl="7"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8pPr>
            <a:lvl9pPr lvl="8"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9pPr>
          </a:lstStyle>
          <a:p>
            <a:endParaRPr/>
          </a:p>
        </p:txBody>
      </p:sp>
      <p:sp>
        <p:nvSpPr>
          <p:cNvPr id="7" name="Google Shape;7;p1"/>
          <p:cNvSpPr txBox="1">
            <a:spLocks noGrp="1"/>
          </p:cNvSpPr>
          <p:nvPr>
            <p:ph type="body" idx="1"/>
          </p:nvPr>
        </p:nvSpPr>
        <p:spPr>
          <a:xfrm>
            <a:off x="758775" y="1434450"/>
            <a:ext cx="7626300" cy="3134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1pPr>
            <a:lvl2pPr marL="914400" lvl="1"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marL="1371600" lvl="2"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marL="1828800" lvl="3"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marL="2286000" lvl="4"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marL="2743200" lvl="5"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marL="3200400" lvl="6"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marL="3657600" lvl="7"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marL="4114800" lvl="8" indent="-3175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79" r:id="rId4"/>
    <p:sldLayoutId id="2147483680"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8"/>
          <p:cNvSpPr txBox="1">
            <a:spLocks noGrp="1"/>
          </p:cNvSpPr>
          <p:nvPr>
            <p:ph type="ctrTitle"/>
          </p:nvPr>
        </p:nvSpPr>
        <p:spPr>
          <a:xfrm>
            <a:off x="1047676" y="1680076"/>
            <a:ext cx="5564100" cy="1059036"/>
          </a:xfrm>
          <a:prstGeom prst="rect">
            <a:avLst/>
          </a:prstGeom>
        </p:spPr>
        <p:txBody>
          <a:bodyPr spcFirstLastPara="1" wrap="square" lIns="91425" tIns="91425" rIns="91425" bIns="91425" anchor="t" anchorCtr="0">
            <a:noAutofit/>
          </a:bodyPr>
          <a:lstStyle/>
          <a:p>
            <a:pPr lvl="0" algn="ctr"/>
            <a:r>
              <a:rPr lang="en-US" sz="2800" b="1" dirty="0" err="1">
                <a:latin typeface="Cambria" panose="02040503050406030204" pitchFamily="18" charset="0"/>
                <a:ea typeface="Merriweather Black"/>
                <a:cs typeface="B Titr" pitchFamily="2" charset="-78"/>
                <a:sym typeface="Merriweather Black"/>
              </a:rPr>
              <a:t>UniLM</a:t>
            </a:r>
            <a:br>
              <a:rPr lang="en-US" sz="2800" dirty="0">
                <a:latin typeface="Cambria" panose="02040503050406030204" pitchFamily="18" charset="0"/>
                <a:ea typeface="Merriweather Black"/>
                <a:cs typeface="B Titr" pitchFamily="2" charset="-78"/>
                <a:sym typeface="Merriweather Black"/>
              </a:rPr>
            </a:br>
            <a:r>
              <a:rPr lang="en-US" sz="2400" dirty="0">
                <a:latin typeface="Cambria" panose="02040503050406030204" pitchFamily="18" charset="0"/>
                <a:ea typeface="Merriweather Black"/>
                <a:cs typeface="B Titr" pitchFamily="2" charset="-78"/>
                <a:sym typeface="Merriweather Black"/>
              </a:rPr>
              <a:t>Unified pre-trained Language Model</a:t>
            </a:r>
            <a:endParaRPr sz="2800" dirty="0">
              <a:solidFill>
                <a:schemeClr val="accent2"/>
              </a:solidFill>
              <a:latin typeface="B Titr" pitchFamily="2" charset="-78"/>
              <a:ea typeface="Merriweather Black"/>
              <a:cs typeface="B Titr" pitchFamily="2" charset="-78"/>
              <a:sym typeface="Merriweather Black"/>
            </a:endParaRPr>
          </a:p>
        </p:txBody>
      </p:sp>
      <p:sp>
        <p:nvSpPr>
          <p:cNvPr id="488" name="Google Shape;488;p38"/>
          <p:cNvSpPr txBox="1">
            <a:spLocks noGrp="1"/>
          </p:cNvSpPr>
          <p:nvPr>
            <p:ph type="subTitle" idx="1"/>
          </p:nvPr>
        </p:nvSpPr>
        <p:spPr>
          <a:xfrm>
            <a:off x="986262" y="3014984"/>
            <a:ext cx="5564100" cy="522000"/>
          </a:xfrm>
          <a:prstGeom prst="rect">
            <a:avLst/>
          </a:prstGeom>
        </p:spPr>
        <p:txBody>
          <a:bodyPr spcFirstLastPara="1" wrap="square" lIns="91425" tIns="91425" rIns="91425" bIns="91425" anchor="ctr" anchorCtr="0">
            <a:noAutofit/>
          </a:bodyPr>
          <a:lstStyle/>
          <a:p>
            <a:pPr marL="0" marR="0" lvl="0" indent="0" algn="ctr">
              <a:lnSpc>
                <a:spcPct val="100000"/>
              </a:lnSpc>
              <a:spcBef>
                <a:spcPts val="0"/>
              </a:spcBef>
              <a:spcAft>
                <a:spcPts val="0"/>
              </a:spcAft>
              <a:buClr>
                <a:schemeClr val="dk1"/>
              </a:buClr>
              <a:buSzPts val="2800"/>
              <a:buFont typeface="Inter"/>
              <a:buNone/>
            </a:pPr>
            <a:r>
              <a:rPr lang="en-US" dirty="0">
                <a:latin typeface="+mn-lt"/>
                <a:cs typeface="B Nazanin" pitchFamily="2" charset="-78"/>
              </a:rPr>
              <a:t> by </a:t>
            </a:r>
            <a:r>
              <a:rPr lang="en-US" b="1" dirty="0">
                <a:solidFill>
                  <a:schemeClr val="accent3">
                    <a:lumMod val="75000"/>
                  </a:schemeClr>
                </a:solidFill>
                <a:latin typeface="+mn-lt"/>
                <a:cs typeface="B Nazanin" pitchFamily="2" charset="-78"/>
              </a:rPr>
              <a:t>Gholamreza Dar</a:t>
            </a:r>
          </a:p>
        </p:txBody>
      </p:sp>
      <p:pic>
        <p:nvPicPr>
          <p:cNvPr id="1028" name="Picture 4" descr="https://lh3.googleusercontent.com/nLby4w2IQpyKT-TIibFR58bXdQfnlTL9e9QkWMEooawQ7UZxHDBTTmyxZmYiw30gNXu_6MaB8USfDYcw9ILnkny0lqCSvZy2MdfXEFF7IbWnOWMy_rq23efyrVcKmo26x8avAZkqn1WrUjBxGoAtF0VrmtW13Sw_k7Qz1MJypU20H26RtZf7LjtTRMD50DN146NDiKtk">
            <a:extLst>
              <a:ext uri="{FF2B5EF4-FFF2-40B4-BE49-F238E27FC236}">
                <a16:creationId xmlns:a16="http://schemas.microsoft.com/office/drawing/2014/main" id="{7CAB250B-FCAD-0148-8AEF-7404C386C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6757" y="2496197"/>
            <a:ext cx="938022" cy="8370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3.googleusercontent.com/XtZnbqq_y_OrzeU1nq-WBa_sVrswrEkKFLYBf4UUxvuIW7c4NWcpX485pL54OolM4laukz7mcE1jdRMvSmt5pNZqMeQ6Vn4zTdg12Pa9xnRqmIfsLRj2c2VVeKKKFGd2xpGYmcWOyyInzIYXblFuZsZmueKAVFef9xCSzyk6uYuuNM_XaNWP4MZ6A9L893vNZfe1gJcE">
            <a:extLst>
              <a:ext uri="{FF2B5EF4-FFF2-40B4-BE49-F238E27FC236}">
                <a16:creationId xmlns:a16="http://schemas.microsoft.com/office/drawing/2014/main" id="{7D185F59-2B8D-0340-A855-BEFAD4D502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6757" y="3731491"/>
            <a:ext cx="978954" cy="9789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Results</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r>
              <a:rPr lang="en-US" sz="1800" b="1" dirty="0">
                <a:solidFill>
                  <a:schemeClr val="accent3">
                    <a:lumMod val="75000"/>
                  </a:schemeClr>
                </a:solidFill>
                <a:latin typeface="Cambria" panose="02040503050406030204" pitchFamily="18" charset="0"/>
                <a:cs typeface="B Nazanin" pitchFamily="2" charset="-78"/>
              </a:rPr>
              <a:t>NLU</a:t>
            </a:r>
            <a:r>
              <a:rPr lang="en-US" sz="1800" dirty="0">
                <a:solidFill>
                  <a:schemeClr val="tx1"/>
                </a:solidFill>
                <a:latin typeface="Cambria" panose="02040503050406030204" pitchFamily="18" charset="0"/>
                <a:cs typeface="B Nazanin" pitchFamily="2" charset="-78"/>
              </a:rPr>
              <a:t> tasks </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GLUE</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Extractive Question Answering</a:t>
            </a:r>
          </a:p>
          <a:p>
            <a:pPr marL="952500" lvl="1" indent="-342900">
              <a:lnSpc>
                <a:spcPct val="150000"/>
              </a:lnSpc>
              <a:buFont typeface="Wingdings" pitchFamily="2" charset="2"/>
              <a:buChar char="v"/>
            </a:pPr>
            <a:r>
              <a:rPr lang="en-US" sz="1800" b="1" dirty="0">
                <a:solidFill>
                  <a:schemeClr val="accent2">
                    <a:lumMod val="75000"/>
                  </a:schemeClr>
                </a:solidFill>
                <a:latin typeface="Cambria" panose="02040503050406030204" pitchFamily="18" charset="0"/>
                <a:cs typeface="B Nazanin" pitchFamily="2" charset="-78"/>
              </a:rPr>
              <a:t>NLG</a:t>
            </a:r>
            <a:r>
              <a:rPr lang="en-US" sz="1800" dirty="0">
                <a:solidFill>
                  <a:schemeClr val="tx1"/>
                </a:solidFill>
                <a:latin typeface="Cambria" panose="02040503050406030204" pitchFamily="18" charset="0"/>
                <a:cs typeface="B Nazanin" pitchFamily="2" charset="-78"/>
              </a:rPr>
              <a:t> tasks</a:t>
            </a:r>
          </a:p>
          <a:p>
            <a:pPr marL="1409700" lvl="2"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abstractive summarization</a:t>
            </a:r>
          </a:p>
          <a:p>
            <a:pPr marL="1409700" lvl="2"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question generation</a:t>
            </a:r>
          </a:p>
          <a:p>
            <a:pPr marL="1409700" lvl="2"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generative question answering</a:t>
            </a:r>
          </a:p>
          <a:p>
            <a:pPr marL="1409700" lvl="2"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dialog response generation</a:t>
            </a:r>
            <a:endParaRPr lang="en-US" sz="1800"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2380877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GLUE</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4" name="Picture 3">
            <a:extLst>
              <a:ext uri="{FF2B5EF4-FFF2-40B4-BE49-F238E27FC236}">
                <a16:creationId xmlns:a16="http://schemas.microsoft.com/office/drawing/2014/main" id="{F3929B54-1331-CDC0-6DBA-519A93B6F9E8}"/>
              </a:ext>
            </a:extLst>
          </p:cNvPr>
          <p:cNvPicPr>
            <a:picLocks noChangeAspect="1"/>
          </p:cNvPicPr>
          <p:nvPr/>
        </p:nvPicPr>
        <p:blipFill>
          <a:blip r:embed="rId3"/>
          <a:stretch>
            <a:fillRect/>
          </a:stretch>
        </p:blipFill>
        <p:spPr>
          <a:xfrm>
            <a:off x="859617" y="2052846"/>
            <a:ext cx="7424616" cy="1222942"/>
          </a:xfrm>
          <a:prstGeom prst="rect">
            <a:avLst/>
          </a:prstGeom>
        </p:spPr>
      </p:pic>
    </p:spTree>
    <p:extLst>
      <p:ext uri="{BB962C8B-B14F-4D97-AF65-F5344CB8AC3E}">
        <p14:creationId xmlns:p14="http://schemas.microsoft.com/office/powerpoint/2010/main" val="823567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Summarization</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4" name="Picture 3">
            <a:extLst>
              <a:ext uri="{FF2B5EF4-FFF2-40B4-BE49-F238E27FC236}">
                <a16:creationId xmlns:a16="http://schemas.microsoft.com/office/drawing/2014/main" id="{F4FDB5E0-13FC-4133-67B9-EB805A47DD07}"/>
              </a:ext>
            </a:extLst>
          </p:cNvPr>
          <p:cNvPicPr>
            <a:picLocks noChangeAspect="1"/>
          </p:cNvPicPr>
          <p:nvPr/>
        </p:nvPicPr>
        <p:blipFill>
          <a:blip r:embed="rId3"/>
          <a:stretch>
            <a:fillRect/>
          </a:stretch>
        </p:blipFill>
        <p:spPr>
          <a:xfrm>
            <a:off x="945660" y="1917232"/>
            <a:ext cx="3552631" cy="1897189"/>
          </a:xfrm>
          <a:prstGeom prst="rect">
            <a:avLst/>
          </a:prstGeom>
        </p:spPr>
      </p:pic>
      <p:pic>
        <p:nvPicPr>
          <p:cNvPr id="7" name="Picture 6">
            <a:extLst>
              <a:ext uri="{FF2B5EF4-FFF2-40B4-BE49-F238E27FC236}">
                <a16:creationId xmlns:a16="http://schemas.microsoft.com/office/drawing/2014/main" id="{D41BF1A7-10F2-246A-3F7D-429A20C745F8}"/>
              </a:ext>
            </a:extLst>
          </p:cNvPr>
          <p:cNvPicPr>
            <a:picLocks noChangeAspect="1"/>
          </p:cNvPicPr>
          <p:nvPr/>
        </p:nvPicPr>
        <p:blipFill>
          <a:blip r:embed="rId4"/>
          <a:stretch>
            <a:fillRect/>
          </a:stretch>
        </p:blipFill>
        <p:spPr>
          <a:xfrm>
            <a:off x="4730626" y="1910776"/>
            <a:ext cx="3162935" cy="2003879"/>
          </a:xfrm>
          <a:prstGeom prst="rect">
            <a:avLst/>
          </a:prstGeom>
        </p:spPr>
      </p:pic>
      <p:sp>
        <p:nvSpPr>
          <p:cNvPr id="3" name="TextBox 2">
            <a:extLst>
              <a:ext uri="{FF2B5EF4-FFF2-40B4-BE49-F238E27FC236}">
                <a16:creationId xmlns:a16="http://schemas.microsoft.com/office/drawing/2014/main" id="{5868537A-FBF0-954A-B5E1-477BDEB6F521}"/>
              </a:ext>
            </a:extLst>
          </p:cNvPr>
          <p:cNvSpPr txBox="1"/>
          <p:nvPr/>
        </p:nvSpPr>
        <p:spPr>
          <a:xfrm>
            <a:off x="1522672" y="3954156"/>
            <a:ext cx="2595582" cy="307777"/>
          </a:xfrm>
          <a:prstGeom prst="rect">
            <a:avLst/>
          </a:prstGeom>
          <a:noFill/>
        </p:spPr>
        <p:txBody>
          <a:bodyPr wrap="none" rtlCol="0">
            <a:spAutoFit/>
          </a:bodyPr>
          <a:lstStyle/>
          <a:p>
            <a:r>
              <a:rPr lang="en-US" dirty="0"/>
              <a:t>CNN/</a:t>
            </a:r>
            <a:r>
              <a:rPr lang="en-US" dirty="0" err="1"/>
              <a:t>DailyMail</a:t>
            </a:r>
            <a:r>
              <a:rPr lang="en-US" dirty="0"/>
              <a:t> Summarization</a:t>
            </a:r>
          </a:p>
        </p:txBody>
      </p:sp>
      <p:sp>
        <p:nvSpPr>
          <p:cNvPr id="8" name="TextBox 7">
            <a:extLst>
              <a:ext uri="{FF2B5EF4-FFF2-40B4-BE49-F238E27FC236}">
                <a16:creationId xmlns:a16="http://schemas.microsoft.com/office/drawing/2014/main" id="{72F6025E-97A6-C0A7-88CA-372161570058}"/>
              </a:ext>
            </a:extLst>
          </p:cNvPr>
          <p:cNvSpPr txBox="1"/>
          <p:nvPr/>
        </p:nvSpPr>
        <p:spPr>
          <a:xfrm>
            <a:off x="4927600" y="3966942"/>
            <a:ext cx="3090985" cy="307777"/>
          </a:xfrm>
          <a:prstGeom prst="rect">
            <a:avLst/>
          </a:prstGeom>
          <a:noFill/>
        </p:spPr>
        <p:txBody>
          <a:bodyPr wrap="square">
            <a:spAutoFit/>
          </a:bodyPr>
          <a:lstStyle/>
          <a:p>
            <a:r>
              <a:rPr lang="en-US" dirty="0" err="1"/>
              <a:t>Gigaword</a:t>
            </a:r>
            <a:r>
              <a:rPr lang="en-US" dirty="0"/>
              <a:t> abstractive summarization</a:t>
            </a:r>
          </a:p>
        </p:txBody>
      </p:sp>
    </p:spTree>
    <p:extLst>
      <p:ext uri="{BB962C8B-B14F-4D97-AF65-F5344CB8AC3E}">
        <p14:creationId xmlns:p14="http://schemas.microsoft.com/office/powerpoint/2010/main" val="2106792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Question Answering</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5" name="Picture 4">
            <a:extLst>
              <a:ext uri="{FF2B5EF4-FFF2-40B4-BE49-F238E27FC236}">
                <a16:creationId xmlns:a16="http://schemas.microsoft.com/office/drawing/2014/main" id="{59AC292B-D422-FC70-CBF0-9518D22DAE2B}"/>
              </a:ext>
            </a:extLst>
          </p:cNvPr>
          <p:cNvPicPr>
            <a:picLocks noChangeAspect="1"/>
          </p:cNvPicPr>
          <p:nvPr/>
        </p:nvPicPr>
        <p:blipFill rotWithShape="1">
          <a:blip r:embed="rId3"/>
          <a:srcRect b="9718"/>
          <a:stretch/>
        </p:blipFill>
        <p:spPr>
          <a:xfrm>
            <a:off x="1320800" y="1199576"/>
            <a:ext cx="2796516" cy="987938"/>
          </a:xfrm>
          <a:prstGeom prst="rect">
            <a:avLst/>
          </a:prstGeom>
        </p:spPr>
      </p:pic>
      <p:pic>
        <p:nvPicPr>
          <p:cNvPr id="9" name="Picture 8">
            <a:extLst>
              <a:ext uri="{FF2B5EF4-FFF2-40B4-BE49-F238E27FC236}">
                <a16:creationId xmlns:a16="http://schemas.microsoft.com/office/drawing/2014/main" id="{89AF59B0-DC64-8CF0-9BD3-857F2F21AE96}"/>
              </a:ext>
            </a:extLst>
          </p:cNvPr>
          <p:cNvPicPr>
            <a:picLocks noChangeAspect="1"/>
          </p:cNvPicPr>
          <p:nvPr/>
        </p:nvPicPr>
        <p:blipFill>
          <a:blip r:embed="rId4"/>
          <a:stretch>
            <a:fillRect/>
          </a:stretch>
        </p:blipFill>
        <p:spPr>
          <a:xfrm>
            <a:off x="5591909" y="1182823"/>
            <a:ext cx="1718518" cy="958922"/>
          </a:xfrm>
          <a:prstGeom prst="rect">
            <a:avLst/>
          </a:prstGeom>
        </p:spPr>
      </p:pic>
      <p:pic>
        <p:nvPicPr>
          <p:cNvPr id="11" name="Picture 10">
            <a:extLst>
              <a:ext uri="{FF2B5EF4-FFF2-40B4-BE49-F238E27FC236}">
                <a16:creationId xmlns:a16="http://schemas.microsoft.com/office/drawing/2014/main" id="{8345CD3D-3D0B-D361-626E-2B2B736CECD3}"/>
              </a:ext>
            </a:extLst>
          </p:cNvPr>
          <p:cNvPicPr>
            <a:picLocks noChangeAspect="1"/>
          </p:cNvPicPr>
          <p:nvPr/>
        </p:nvPicPr>
        <p:blipFill>
          <a:blip r:embed="rId5"/>
          <a:stretch>
            <a:fillRect/>
          </a:stretch>
        </p:blipFill>
        <p:spPr>
          <a:xfrm>
            <a:off x="3407509" y="3253650"/>
            <a:ext cx="2328832" cy="1045598"/>
          </a:xfrm>
          <a:prstGeom prst="rect">
            <a:avLst/>
          </a:prstGeom>
        </p:spPr>
      </p:pic>
      <p:sp>
        <p:nvSpPr>
          <p:cNvPr id="4" name="TextBox 3">
            <a:extLst>
              <a:ext uri="{FF2B5EF4-FFF2-40B4-BE49-F238E27FC236}">
                <a16:creationId xmlns:a16="http://schemas.microsoft.com/office/drawing/2014/main" id="{125F6DAB-4E7D-F9FC-2D03-284D86FD22E4}"/>
              </a:ext>
            </a:extLst>
          </p:cNvPr>
          <p:cNvSpPr txBox="1"/>
          <p:nvPr/>
        </p:nvSpPr>
        <p:spPr>
          <a:xfrm>
            <a:off x="1668585" y="2275775"/>
            <a:ext cx="3067538" cy="307777"/>
          </a:xfrm>
          <a:prstGeom prst="rect">
            <a:avLst/>
          </a:prstGeom>
          <a:noFill/>
        </p:spPr>
        <p:txBody>
          <a:bodyPr wrap="square">
            <a:spAutoFit/>
          </a:bodyPr>
          <a:lstStyle/>
          <a:p>
            <a:r>
              <a:rPr lang="en-US" dirty="0"/>
              <a:t>Extractive QA </a:t>
            </a:r>
            <a:r>
              <a:rPr lang="en-US" dirty="0" err="1"/>
              <a:t>SQuAD</a:t>
            </a:r>
            <a:r>
              <a:rPr lang="en-US" dirty="0"/>
              <a:t> </a:t>
            </a:r>
          </a:p>
        </p:txBody>
      </p:sp>
      <p:sp>
        <p:nvSpPr>
          <p:cNvPr id="8" name="TextBox 7">
            <a:extLst>
              <a:ext uri="{FF2B5EF4-FFF2-40B4-BE49-F238E27FC236}">
                <a16:creationId xmlns:a16="http://schemas.microsoft.com/office/drawing/2014/main" id="{EED49FD4-A42F-D688-A4E6-0C3A08BC0A3C}"/>
              </a:ext>
            </a:extLst>
          </p:cNvPr>
          <p:cNvSpPr txBox="1"/>
          <p:nvPr/>
        </p:nvSpPr>
        <p:spPr>
          <a:xfrm>
            <a:off x="5591908" y="2240206"/>
            <a:ext cx="4572000" cy="307777"/>
          </a:xfrm>
          <a:prstGeom prst="rect">
            <a:avLst/>
          </a:prstGeom>
          <a:noFill/>
        </p:spPr>
        <p:txBody>
          <a:bodyPr wrap="square">
            <a:spAutoFit/>
          </a:bodyPr>
          <a:lstStyle/>
          <a:p>
            <a:r>
              <a:rPr lang="en-US" dirty="0"/>
              <a:t>Extractive QA </a:t>
            </a:r>
            <a:r>
              <a:rPr lang="en-US" dirty="0" err="1"/>
              <a:t>CoQA</a:t>
            </a:r>
            <a:r>
              <a:rPr lang="en-US" dirty="0"/>
              <a:t> </a:t>
            </a:r>
          </a:p>
        </p:txBody>
      </p:sp>
      <p:sp>
        <p:nvSpPr>
          <p:cNvPr id="12" name="TextBox 11">
            <a:extLst>
              <a:ext uri="{FF2B5EF4-FFF2-40B4-BE49-F238E27FC236}">
                <a16:creationId xmlns:a16="http://schemas.microsoft.com/office/drawing/2014/main" id="{EC8E06CE-B93D-F7BC-B3B5-DD90F14341CD}"/>
              </a:ext>
            </a:extLst>
          </p:cNvPr>
          <p:cNvSpPr txBox="1"/>
          <p:nvPr/>
        </p:nvSpPr>
        <p:spPr>
          <a:xfrm>
            <a:off x="3609590" y="4397709"/>
            <a:ext cx="5083906" cy="307777"/>
          </a:xfrm>
          <a:prstGeom prst="rect">
            <a:avLst/>
          </a:prstGeom>
          <a:noFill/>
        </p:spPr>
        <p:txBody>
          <a:bodyPr wrap="square">
            <a:spAutoFit/>
          </a:bodyPr>
          <a:lstStyle/>
          <a:p>
            <a:r>
              <a:rPr lang="en-US" dirty="0"/>
              <a:t>Abstractive QA </a:t>
            </a:r>
            <a:r>
              <a:rPr lang="en-US" dirty="0" err="1"/>
              <a:t>CoQA</a:t>
            </a:r>
            <a:r>
              <a:rPr lang="en-US" dirty="0"/>
              <a:t> </a:t>
            </a:r>
          </a:p>
        </p:txBody>
      </p:sp>
    </p:spTree>
    <p:extLst>
      <p:ext uri="{BB962C8B-B14F-4D97-AF65-F5344CB8AC3E}">
        <p14:creationId xmlns:p14="http://schemas.microsoft.com/office/powerpoint/2010/main" val="179902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 v2</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495300" indent="-342900">
              <a:lnSpc>
                <a:spcPct val="150000"/>
              </a:lnSpc>
              <a:buFont typeface="Wingdings" pitchFamily="2" charset="2"/>
              <a:buChar char="v"/>
            </a:pPr>
            <a:r>
              <a:rPr lang="en-US" sz="2000" i="1" dirty="0">
                <a:solidFill>
                  <a:schemeClr val="tx1"/>
                </a:solidFill>
                <a:latin typeface="Cambria" panose="02040503050406030204" pitchFamily="18" charset="0"/>
                <a:cs typeface="B Nazanin" pitchFamily="2" charset="-78"/>
              </a:rPr>
              <a:t>Introduced in </a:t>
            </a:r>
            <a:r>
              <a:rPr lang="en-US" sz="2000" b="1" i="1" dirty="0">
                <a:solidFill>
                  <a:schemeClr val="tx1"/>
                </a:solidFill>
                <a:latin typeface="Cambria" panose="02040503050406030204" pitchFamily="18" charset="0"/>
                <a:cs typeface="B Nazanin" pitchFamily="2" charset="-78"/>
              </a:rPr>
              <a:t>2020</a:t>
            </a:r>
            <a:r>
              <a:rPr lang="en-US" sz="2000" i="1" dirty="0">
                <a:solidFill>
                  <a:schemeClr val="tx1"/>
                </a:solidFill>
                <a:latin typeface="Cambria" panose="02040503050406030204" pitchFamily="18" charset="0"/>
                <a:cs typeface="B Nazanin" pitchFamily="2" charset="-78"/>
              </a:rPr>
              <a:t> by </a:t>
            </a:r>
            <a:r>
              <a:rPr lang="en-US" sz="2000" b="1" i="1" dirty="0">
                <a:solidFill>
                  <a:schemeClr val="tx1"/>
                </a:solidFill>
                <a:latin typeface="Cambria" panose="02040503050406030204" pitchFamily="18" charset="0"/>
                <a:cs typeface="B Nazanin" pitchFamily="2" charset="-78"/>
              </a:rPr>
              <a:t>Microsoft</a:t>
            </a:r>
          </a:p>
          <a:p>
            <a:pPr marL="952500" lvl="1" indent="-342900">
              <a:lnSpc>
                <a:spcPct val="150000"/>
              </a:lnSpc>
              <a:buFont typeface="Wingdings" pitchFamily="2" charset="2"/>
              <a:buChar char="v"/>
            </a:pPr>
            <a:r>
              <a:rPr lang="en-US" sz="1500" b="1" dirty="0">
                <a:solidFill>
                  <a:schemeClr val="tx1"/>
                </a:solidFill>
                <a:latin typeface="Cambria" panose="02040503050406030204" pitchFamily="18" charset="0"/>
                <a:ea typeface="Cambria" panose="02040503050406030204" pitchFamily="18" charset="0"/>
              </a:rPr>
              <a:t>UNILMv2</a:t>
            </a:r>
            <a:r>
              <a:rPr lang="en-US" sz="1500" dirty="0">
                <a:solidFill>
                  <a:schemeClr val="tx1"/>
                </a:solidFill>
                <a:latin typeface="Cambria" panose="02040503050406030204" pitchFamily="18" charset="0"/>
                <a:ea typeface="Cambria" panose="02040503050406030204" pitchFamily="18" charset="0"/>
              </a:rPr>
              <a:t>: Pseudo-Masked Language Models for Unified Language</a:t>
            </a:r>
          </a:p>
          <a:p>
            <a:pPr marL="952500" lvl="1" indent="-342900">
              <a:lnSpc>
                <a:spcPct val="150000"/>
              </a:lnSpc>
              <a:buFont typeface="Wingdings" pitchFamily="2" charset="2"/>
              <a:buChar char="v"/>
            </a:pPr>
            <a:r>
              <a:rPr lang="en-US" sz="1500" i="1" dirty="0">
                <a:solidFill>
                  <a:schemeClr val="tx1"/>
                </a:solidFill>
                <a:latin typeface="Cambria" panose="02040503050406030204" pitchFamily="18" charset="0"/>
                <a:ea typeface="Cambria" panose="02040503050406030204" pitchFamily="18" charset="0"/>
                <a:cs typeface="B Nazanin" pitchFamily="2" charset="-78"/>
              </a:rPr>
              <a:t>Introduces the concept of </a:t>
            </a:r>
            <a:r>
              <a:rPr lang="en-US" sz="1500" b="1" dirty="0">
                <a:solidFill>
                  <a:schemeClr val="tx1"/>
                </a:solidFill>
                <a:latin typeface="Cambria" panose="02040503050406030204" pitchFamily="18" charset="0"/>
                <a:ea typeface="Cambria" panose="02040503050406030204" pitchFamily="18" charset="0"/>
              </a:rPr>
              <a:t>Pseudo-Masks</a:t>
            </a:r>
            <a:endParaRPr lang="en-US" sz="1500" b="1" i="1" dirty="0">
              <a:solidFill>
                <a:schemeClr val="tx1"/>
              </a:solidFill>
              <a:latin typeface="Cambria" panose="02040503050406030204" pitchFamily="18" charset="0"/>
              <a:ea typeface="Cambria" panose="02040503050406030204" pitchFamily="18" charset="0"/>
              <a:cs typeface="B Nazanin" pitchFamily="2" charset="-78"/>
            </a:endParaRPr>
          </a:p>
          <a:p>
            <a:pPr marL="952500" lvl="1" indent="-342900">
              <a:lnSpc>
                <a:spcPct val="150000"/>
              </a:lnSpc>
              <a:buFont typeface="Wingdings" pitchFamily="2" charset="2"/>
              <a:buChar char="v"/>
            </a:pPr>
            <a:r>
              <a:rPr lang="en-US" sz="1500" b="1" i="1" dirty="0">
                <a:solidFill>
                  <a:schemeClr val="tx1"/>
                </a:solidFill>
                <a:latin typeface="Cambria" panose="02040503050406030204" pitchFamily="18" charset="0"/>
                <a:ea typeface="Cambria" panose="02040503050406030204" pitchFamily="18" charset="0"/>
                <a:cs typeface="B Nazanin" pitchFamily="2" charset="-78"/>
              </a:rPr>
              <a:t>Partial Autoregressive </a:t>
            </a:r>
            <a:r>
              <a:rPr lang="en-US" sz="1500" i="1" dirty="0">
                <a:solidFill>
                  <a:schemeClr val="tx1"/>
                </a:solidFill>
                <a:latin typeface="Cambria" panose="02040503050406030204" pitchFamily="18" charset="0"/>
                <a:ea typeface="Cambria" panose="02040503050406030204" pitchFamily="18" charset="0"/>
                <a:cs typeface="B Nazanin" pitchFamily="2" charset="-78"/>
              </a:rPr>
              <a:t>objective</a:t>
            </a:r>
          </a:p>
          <a:p>
            <a:pPr marL="952500" lvl="1" indent="-342900">
              <a:lnSpc>
                <a:spcPct val="150000"/>
              </a:lnSpc>
              <a:buFont typeface="Wingdings" pitchFamily="2" charset="2"/>
              <a:buChar char="v"/>
            </a:pPr>
            <a:r>
              <a:rPr lang="en-US" sz="1500" dirty="0">
                <a:solidFill>
                  <a:schemeClr val="tx1"/>
                </a:solidFill>
                <a:latin typeface="Cambria" panose="02040503050406030204" pitchFamily="18" charset="0"/>
                <a:ea typeface="Cambria" panose="02040503050406030204" pitchFamily="18" charset="0"/>
              </a:rPr>
              <a:t>conventional masks to learn </a:t>
            </a:r>
            <a:r>
              <a:rPr lang="en-US" sz="1500" b="1" dirty="0">
                <a:solidFill>
                  <a:schemeClr val="tx1"/>
                </a:solidFill>
                <a:latin typeface="Cambria" panose="02040503050406030204" pitchFamily="18" charset="0"/>
                <a:ea typeface="Cambria" panose="02040503050406030204" pitchFamily="18" charset="0"/>
              </a:rPr>
              <a:t>inter-relations</a:t>
            </a:r>
            <a:r>
              <a:rPr lang="en-US" sz="1500" dirty="0">
                <a:solidFill>
                  <a:schemeClr val="tx1"/>
                </a:solidFill>
                <a:latin typeface="Cambria" panose="02040503050406030204" pitchFamily="18" charset="0"/>
                <a:ea typeface="Cambria" panose="02040503050406030204" pitchFamily="18" charset="0"/>
              </a:rPr>
              <a:t> between corrupted tokens and context</a:t>
            </a:r>
          </a:p>
          <a:p>
            <a:pPr marL="952500" lvl="1" indent="-342900">
              <a:lnSpc>
                <a:spcPct val="150000"/>
              </a:lnSpc>
              <a:buFont typeface="Wingdings" pitchFamily="2" charset="2"/>
              <a:buChar char="v"/>
            </a:pPr>
            <a:r>
              <a:rPr lang="en-US" sz="1500" dirty="0">
                <a:solidFill>
                  <a:schemeClr val="tx1"/>
                </a:solidFill>
                <a:latin typeface="Cambria" panose="02040503050406030204" pitchFamily="18" charset="0"/>
                <a:ea typeface="Cambria" panose="02040503050406030204" pitchFamily="18" charset="0"/>
              </a:rPr>
              <a:t>pseudo masks to learn </a:t>
            </a:r>
            <a:r>
              <a:rPr lang="en-US" sz="1500" b="1" dirty="0">
                <a:solidFill>
                  <a:schemeClr val="tx1"/>
                </a:solidFill>
                <a:latin typeface="Cambria" panose="02040503050406030204" pitchFamily="18" charset="0"/>
                <a:ea typeface="Cambria" panose="02040503050406030204" pitchFamily="18" charset="0"/>
              </a:rPr>
              <a:t>intra-relations</a:t>
            </a:r>
            <a:r>
              <a:rPr lang="en-US" sz="1500" dirty="0">
                <a:solidFill>
                  <a:schemeClr val="tx1"/>
                </a:solidFill>
                <a:latin typeface="Cambria" panose="02040503050406030204" pitchFamily="18" charset="0"/>
                <a:ea typeface="Cambria" panose="02040503050406030204" pitchFamily="18" charset="0"/>
              </a:rPr>
              <a:t> between masked spans</a:t>
            </a:r>
          </a:p>
          <a:p>
            <a:pPr marL="952500" lvl="1" indent="-342900">
              <a:lnSpc>
                <a:spcPct val="150000"/>
              </a:lnSpc>
              <a:buFont typeface="Wingdings" pitchFamily="2" charset="2"/>
              <a:buChar char="v"/>
            </a:pPr>
            <a:r>
              <a:rPr lang="en-US" sz="1500" i="1" dirty="0">
                <a:solidFill>
                  <a:schemeClr val="tx1"/>
                </a:solidFill>
                <a:latin typeface="Cambria" panose="02040503050406030204" pitchFamily="18" charset="0"/>
                <a:ea typeface="Cambria" panose="02040503050406030204" pitchFamily="18" charset="0"/>
                <a:cs typeface="B Nazanin" pitchFamily="2" charset="-78"/>
              </a:rPr>
              <a:t>110M parameters vs 340M parameters</a:t>
            </a:r>
          </a:p>
          <a:p>
            <a:pPr marL="495300" indent="-342900">
              <a:lnSpc>
                <a:spcPct val="150000"/>
              </a:lnSpc>
              <a:buFont typeface="Wingdings" pitchFamily="2" charset="2"/>
              <a:buChar char="v"/>
            </a:pPr>
            <a:endParaRPr lang="en-US" b="1"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4067055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Partially Autoregressive Modeling</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r>
              <a:rPr lang="en-US" sz="1400" dirty="0"/>
              <a:t>p(x2, x4, x5|x\{2,4,5}) = ?</a:t>
            </a:r>
            <a:endParaRPr lang="en-US" sz="1800" dirty="0">
              <a:solidFill>
                <a:schemeClr val="tx1"/>
              </a:solidFill>
              <a:latin typeface="Cambria" panose="02040503050406030204" pitchFamily="18" charset="0"/>
              <a:cs typeface="B Nazanin" pitchFamily="2" charset="-78"/>
            </a:endParaRPr>
          </a:p>
        </p:txBody>
      </p:sp>
      <p:pic>
        <p:nvPicPr>
          <p:cNvPr id="5" name="Picture 4">
            <a:extLst>
              <a:ext uri="{FF2B5EF4-FFF2-40B4-BE49-F238E27FC236}">
                <a16:creationId xmlns:a16="http://schemas.microsoft.com/office/drawing/2014/main" id="{505CBC11-6ACF-2D5F-A27D-99D24C2E54F6}"/>
              </a:ext>
            </a:extLst>
          </p:cNvPr>
          <p:cNvPicPr>
            <a:picLocks noChangeAspect="1"/>
          </p:cNvPicPr>
          <p:nvPr/>
        </p:nvPicPr>
        <p:blipFill>
          <a:blip r:embed="rId3"/>
          <a:stretch>
            <a:fillRect/>
          </a:stretch>
        </p:blipFill>
        <p:spPr>
          <a:xfrm>
            <a:off x="758625" y="1910508"/>
            <a:ext cx="7626450" cy="1573872"/>
          </a:xfrm>
          <a:prstGeom prst="rect">
            <a:avLst/>
          </a:prstGeom>
        </p:spPr>
      </p:pic>
    </p:spTree>
    <p:extLst>
      <p:ext uri="{BB962C8B-B14F-4D97-AF65-F5344CB8AC3E}">
        <p14:creationId xmlns:p14="http://schemas.microsoft.com/office/powerpoint/2010/main" val="4103128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Partially Autoregressive Modeling</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4" name="Picture 3">
            <a:extLst>
              <a:ext uri="{FF2B5EF4-FFF2-40B4-BE49-F238E27FC236}">
                <a16:creationId xmlns:a16="http://schemas.microsoft.com/office/drawing/2014/main" id="{21A92CA6-EEE4-1F39-5F17-A7ABB4799C82}"/>
              </a:ext>
            </a:extLst>
          </p:cNvPr>
          <p:cNvPicPr>
            <a:picLocks noChangeAspect="1"/>
          </p:cNvPicPr>
          <p:nvPr/>
        </p:nvPicPr>
        <p:blipFill>
          <a:blip r:embed="rId3"/>
          <a:stretch>
            <a:fillRect/>
          </a:stretch>
        </p:blipFill>
        <p:spPr>
          <a:xfrm>
            <a:off x="2735310" y="1086115"/>
            <a:ext cx="3673230" cy="3360952"/>
          </a:xfrm>
          <a:prstGeom prst="rect">
            <a:avLst/>
          </a:prstGeom>
        </p:spPr>
      </p:pic>
    </p:spTree>
    <p:extLst>
      <p:ext uri="{BB962C8B-B14F-4D97-AF65-F5344CB8AC3E}">
        <p14:creationId xmlns:p14="http://schemas.microsoft.com/office/powerpoint/2010/main" val="2327087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 v2 Architecture</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4" name="Picture 3">
            <a:extLst>
              <a:ext uri="{FF2B5EF4-FFF2-40B4-BE49-F238E27FC236}">
                <a16:creationId xmlns:a16="http://schemas.microsoft.com/office/drawing/2014/main" id="{5CFA4290-2334-3136-4563-C6DA7B55C705}"/>
              </a:ext>
            </a:extLst>
          </p:cNvPr>
          <p:cNvPicPr>
            <a:picLocks noChangeAspect="1"/>
          </p:cNvPicPr>
          <p:nvPr/>
        </p:nvPicPr>
        <p:blipFill>
          <a:blip r:embed="rId3"/>
          <a:stretch>
            <a:fillRect/>
          </a:stretch>
        </p:blipFill>
        <p:spPr>
          <a:xfrm>
            <a:off x="1422400" y="1101875"/>
            <a:ext cx="6142892" cy="3124884"/>
          </a:xfrm>
          <a:prstGeom prst="rect">
            <a:avLst/>
          </a:prstGeom>
        </p:spPr>
      </p:pic>
    </p:spTree>
    <p:extLst>
      <p:ext uri="{BB962C8B-B14F-4D97-AF65-F5344CB8AC3E}">
        <p14:creationId xmlns:p14="http://schemas.microsoft.com/office/powerpoint/2010/main" val="2465291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Pre-training and finetuning</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 </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Finetuning for NLU tasks is done similar to </a:t>
            </a:r>
            <a:r>
              <a:rPr lang="en-US" sz="1800" dirty="0" err="1">
                <a:solidFill>
                  <a:schemeClr val="tx1"/>
                </a:solidFill>
                <a:latin typeface="Cambria" panose="02040503050406030204" pitchFamily="18" charset="0"/>
                <a:cs typeface="B Nazanin" pitchFamily="2" charset="-78"/>
              </a:rPr>
              <a:t>UniLM</a:t>
            </a:r>
            <a:r>
              <a:rPr lang="en-US" sz="1800" dirty="0">
                <a:solidFill>
                  <a:schemeClr val="tx1"/>
                </a:solidFill>
                <a:latin typeface="Cambria" panose="02040503050406030204" pitchFamily="18" charset="0"/>
                <a:cs typeface="B Nazanin" pitchFamily="2" charset="-78"/>
              </a:rPr>
              <a:t> v1</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Finetuning for NLG tasks</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all the </a:t>
            </a:r>
            <a:r>
              <a:rPr lang="en-US" sz="1800" b="1" dirty="0">
                <a:solidFill>
                  <a:schemeClr val="tx1"/>
                </a:solidFill>
                <a:latin typeface="Cambria" panose="02040503050406030204" pitchFamily="18" charset="0"/>
                <a:cs typeface="B Nazanin" pitchFamily="2" charset="-78"/>
              </a:rPr>
              <a:t>source</a:t>
            </a:r>
            <a:r>
              <a:rPr lang="en-US" sz="1800" dirty="0">
                <a:solidFill>
                  <a:schemeClr val="tx1"/>
                </a:solidFill>
                <a:latin typeface="Cambria" panose="02040503050406030204" pitchFamily="18" charset="0"/>
                <a:cs typeface="B Nazanin" pitchFamily="2" charset="-78"/>
              </a:rPr>
              <a:t> tokens can attend to each other.</a:t>
            </a:r>
          </a:p>
          <a:p>
            <a:pPr marL="1409700" lvl="2" indent="-342900">
              <a:lnSpc>
                <a:spcPct val="150000"/>
              </a:lnSpc>
              <a:buFont typeface="Wingdings" pitchFamily="2" charset="2"/>
              <a:buChar char="v"/>
            </a:pPr>
            <a:r>
              <a:rPr lang="en-US" sz="1800" b="1" dirty="0">
                <a:solidFill>
                  <a:schemeClr val="tx1"/>
                </a:solidFill>
                <a:latin typeface="Cambria" panose="02040503050406030204" pitchFamily="18" charset="0"/>
                <a:cs typeface="B Nazanin" pitchFamily="2" charset="-78"/>
              </a:rPr>
              <a:t>Target</a:t>
            </a:r>
            <a:r>
              <a:rPr lang="en-US" sz="1800" dirty="0">
                <a:solidFill>
                  <a:schemeClr val="tx1"/>
                </a:solidFill>
                <a:latin typeface="Cambria" panose="02040503050406030204" pitchFamily="18" charset="0"/>
                <a:cs typeface="B Nazanin" pitchFamily="2" charset="-78"/>
              </a:rPr>
              <a:t> sequence is produced in an </a:t>
            </a:r>
            <a:r>
              <a:rPr lang="en-US" sz="1800" b="1" dirty="0">
                <a:solidFill>
                  <a:schemeClr val="tx1"/>
                </a:solidFill>
                <a:latin typeface="Cambria" panose="02040503050406030204" pitchFamily="18" charset="0"/>
                <a:cs typeface="B Nazanin" pitchFamily="2" charset="-78"/>
              </a:rPr>
              <a:t>autoregressive</a:t>
            </a:r>
            <a:r>
              <a:rPr lang="en-US" sz="1800" dirty="0">
                <a:solidFill>
                  <a:schemeClr val="tx1"/>
                </a:solidFill>
                <a:latin typeface="Cambria" panose="02040503050406030204" pitchFamily="18" charset="0"/>
                <a:cs typeface="B Nazanin" pitchFamily="2" charset="-78"/>
              </a:rPr>
              <a:t> manner</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Append a pseudo mask [P] for each </a:t>
            </a:r>
            <a:r>
              <a:rPr lang="en-US" sz="1800" b="1" dirty="0">
                <a:solidFill>
                  <a:schemeClr val="tx1"/>
                </a:solidFill>
                <a:latin typeface="Cambria" panose="02040503050406030204" pitchFamily="18" charset="0"/>
                <a:cs typeface="B Nazanin" pitchFamily="2" charset="-78"/>
              </a:rPr>
              <a:t>target</a:t>
            </a:r>
            <a:r>
              <a:rPr lang="en-US" sz="1800" dirty="0">
                <a:solidFill>
                  <a:schemeClr val="tx1"/>
                </a:solidFill>
                <a:latin typeface="Cambria" panose="02040503050406030204" pitchFamily="18" charset="0"/>
                <a:cs typeface="B Nazanin" pitchFamily="2" charset="-78"/>
              </a:rPr>
              <a:t> token, and use </a:t>
            </a:r>
            <a:r>
              <a:rPr lang="en-US" sz="1800" b="1" dirty="0">
                <a:solidFill>
                  <a:schemeClr val="tx1"/>
                </a:solidFill>
                <a:latin typeface="Cambria" panose="02040503050406030204" pitchFamily="18" charset="0"/>
                <a:cs typeface="B Nazanin" pitchFamily="2" charset="-78"/>
              </a:rPr>
              <a:t>self-attention masks </a:t>
            </a:r>
            <a:r>
              <a:rPr lang="en-US" sz="1800" dirty="0">
                <a:solidFill>
                  <a:schemeClr val="tx1"/>
                </a:solidFill>
                <a:latin typeface="Cambria" panose="02040503050406030204" pitchFamily="18" charset="0"/>
                <a:cs typeface="B Nazanin" pitchFamily="2" charset="-78"/>
              </a:rPr>
              <a:t>to perform autoregressive generation</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 took about 20 days using 64 Nvidia V100-32GB GPU cards</a:t>
            </a:r>
          </a:p>
        </p:txBody>
      </p:sp>
      <p:pic>
        <p:nvPicPr>
          <p:cNvPr id="4" name="Picture 3">
            <a:extLst>
              <a:ext uri="{FF2B5EF4-FFF2-40B4-BE49-F238E27FC236}">
                <a16:creationId xmlns:a16="http://schemas.microsoft.com/office/drawing/2014/main" id="{45AE31B5-00FB-40F2-B5D0-408D18ADACB8}"/>
              </a:ext>
            </a:extLst>
          </p:cNvPr>
          <p:cNvPicPr>
            <a:picLocks noChangeAspect="1"/>
          </p:cNvPicPr>
          <p:nvPr/>
        </p:nvPicPr>
        <p:blipFill>
          <a:blip r:embed="rId3"/>
          <a:stretch>
            <a:fillRect/>
          </a:stretch>
        </p:blipFill>
        <p:spPr>
          <a:xfrm>
            <a:off x="1664681" y="989407"/>
            <a:ext cx="2141406" cy="464860"/>
          </a:xfrm>
          <a:prstGeom prst="rect">
            <a:avLst/>
          </a:prstGeom>
        </p:spPr>
      </p:pic>
    </p:spTree>
    <p:extLst>
      <p:ext uri="{BB962C8B-B14F-4D97-AF65-F5344CB8AC3E}">
        <p14:creationId xmlns:p14="http://schemas.microsoft.com/office/powerpoint/2010/main" val="36701403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Results</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5" name="Picture 4">
            <a:extLst>
              <a:ext uri="{FF2B5EF4-FFF2-40B4-BE49-F238E27FC236}">
                <a16:creationId xmlns:a16="http://schemas.microsoft.com/office/drawing/2014/main" id="{DF3DE4CB-C82A-ED8E-29FD-CDE85110E970}"/>
              </a:ext>
            </a:extLst>
          </p:cNvPr>
          <p:cNvPicPr>
            <a:picLocks noChangeAspect="1"/>
          </p:cNvPicPr>
          <p:nvPr/>
        </p:nvPicPr>
        <p:blipFill>
          <a:blip r:embed="rId3"/>
          <a:stretch>
            <a:fillRect/>
          </a:stretch>
        </p:blipFill>
        <p:spPr>
          <a:xfrm>
            <a:off x="922215" y="1928166"/>
            <a:ext cx="7299570" cy="1472302"/>
          </a:xfrm>
          <a:prstGeom prst="rect">
            <a:avLst/>
          </a:prstGeom>
        </p:spPr>
      </p:pic>
      <p:sp>
        <p:nvSpPr>
          <p:cNvPr id="4" name="TextBox 3">
            <a:extLst>
              <a:ext uri="{FF2B5EF4-FFF2-40B4-BE49-F238E27FC236}">
                <a16:creationId xmlns:a16="http://schemas.microsoft.com/office/drawing/2014/main" id="{E85DD028-B3AE-75FC-82FA-73BD5B8CC659}"/>
              </a:ext>
            </a:extLst>
          </p:cNvPr>
          <p:cNvSpPr txBox="1"/>
          <p:nvPr/>
        </p:nvSpPr>
        <p:spPr>
          <a:xfrm>
            <a:off x="1981200" y="3400468"/>
            <a:ext cx="4572000" cy="307777"/>
          </a:xfrm>
          <a:prstGeom prst="rect">
            <a:avLst/>
          </a:prstGeom>
          <a:noFill/>
        </p:spPr>
        <p:txBody>
          <a:bodyPr wrap="square">
            <a:spAutoFit/>
          </a:bodyPr>
          <a:lstStyle/>
          <a:p>
            <a:r>
              <a:rPr lang="en-US" dirty="0" err="1"/>
              <a:t>SQuAD</a:t>
            </a:r>
            <a:endParaRPr lang="en-US" dirty="0"/>
          </a:p>
        </p:txBody>
      </p:sp>
      <p:sp>
        <p:nvSpPr>
          <p:cNvPr id="8" name="TextBox 7">
            <a:extLst>
              <a:ext uri="{FF2B5EF4-FFF2-40B4-BE49-F238E27FC236}">
                <a16:creationId xmlns:a16="http://schemas.microsoft.com/office/drawing/2014/main" id="{6E69BF83-3DD2-AA5F-C69B-A1102517B0F0}"/>
              </a:ext>
            </a:extLst>
          </p:cNvPr>
          <p:cNvSpPr txBox="1"/>
          <p:nvPr/>
        </p:nvSpPr>
        <p:spPr>
          <a:xfrm>
            <a:off x="5535075" y="3400467"/>
            <a:ext cx="4572000" cy="307777"/>
          </a:xfrm>
          <a:prstGeom prst="rect">
            <a:avLst/>
          </a:prstGeom>
          <a:noFill/>
        </p:spPr>
        <p:txBody>
          <a:bodyPr wrap="square">
            <a:spAutoFit/>
          </a:bodyPr>
          <a:lstStyle/>
          <a:p>
            <a:r>
              <a:rPr lang="en-US" dirty="0"/>
              <a:t>GLUE</a:t>
            </a:r>
          </a:p>
        </p:txBody>
      </p:sp>
    </p:spTree>
    <p:extLst>
      <p:ext uri="{BB962C8B-B14F-4D97-AF65-F5344CB8AC3E}">
        <p14:creationId xmlns:p14="http://schemas.microsoft.com/office/powerpoint/2010/main" val="1852939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Overview</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495300" indent="-342900">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Language Models</a:t>
            </a:r>
          </a:p>
          <a:p>
            <a:pPr marL="495300" indent="-342900">
              <a:lnSpc>
                <a:spcPct val="150000"/>
              </a:lnSpc>
              <a:buFont typeface="Wingdings" pitchFamily="2" charset="2"/>
              <a:buChar char="v"/>
            </a:pPr>
            <a:r>
              <a:rPr lang="en-US" sz="2000" dirty="0" err="1">
                <a:solidFill>
                  <a:schemeClr val="tx1"/>
                </a:solidFill>
                <a:latin typeface="Cambria" panose="02040503050406030204" pitchFamily="18" charset="0"/>
                <a:cs typeface="B Nazanin" pitchFamily="2" charset="-78"/>
              </a:rPr>
              <a:t>UniLM</a:t>
            </a:r>
            <a:r>
              <a:rPr lang="en-US" sz="2000" dirty="0">
                <a:solidFill>
                  <a:schemeClr val="tx1"/>
                </a:solidFill>
                <a:latin typeface="Cambria" panose="02040503050406030204" pitchFamily="18" charset="0"/>
                <a:cs typeface="B Nazanin" pitchFamily="2" charset="-78"/>
              </a:rPr>
              <a:t> v1</a:t>
            </a:r>
            <a:endParaRPr lang="fa-IR" sz="2000" dirty="0">
              <a:solidFill>
                <a:schemeClr val="tx1"/>
              </a:solidFill>
              <a:latin typeface="Cambria" panose="02040503050406030204" pitchFamily="18" charset="0"/>
              <a:cs typeface="B Nazanin" pitchFamily="2" charset="-78"/>
            </a:endParaRPr>
          </a:p>
          <a:p>
            <a:pPr marL="495300" indent="-342900" algn="l">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Results</a:t>
            </a:r>
            <a:endParaRPr lang="fa-IR" sz="2000" dirty="0">
              <a:solidFill>
                <a:schemeClr val="tx1"/>
              </a:solidFill>
              <a:latin typeface="Cambria" panose="02040503050406030204" pitchFamily="18" charset="0"/>
              <a:cs typeface="B Nazanin" pitchFamily="2" charset="-78"/>
            </a:endParaRPr>
          </a:p>
          <a:p>
            <a:pPr marL="495300" indent="-342900">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Improvement via </a:t>
            </a:r>
            <a:r>
              <a:rPr lang="en-US" sz="2000" dirty="0" err="1">
                <a:solidFill>
                  <a:schemeClr val="tx1"/>
                </a:solidFill>
                <a:latin typeface="Cambria" panose="02040503050406030204" pitchFamily="18" charset="0"/>
                <a:cs typeface="B Nazanin" pitchFamily="2" charset="-78"/>
              </a:rPr>
              <a:t>UniLM</a:t>
            </a:r>
            <a:r>
              <a:rPr lang="en-US" sz="2000" dirty="0">
                <a:solidFill>
                  <a:schemeClr val="tx1"/>
                </a:solidFill>
                <a:latin typeface="Cambria" panose="02040503050406030204" pitchFamily="18" charset="0"/>
                <a:cs typeface="B Nazanin" pitchFamily="2" charset="-78"/>
              </a:rPr>
              <a:t> v2</a:t>
            </a:r>
          </a:p>
          <a:p>
            <a:pPr marL="495300" indent="-342900">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Results</a:t>
            </a:r>
          </a:p>
          <a:p>
            <a:pPr marL="495300" indent="-342900">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Conclusion</a:t>
            </a:r>
          </a:p>
          <a:p>
            <a:pPr marL="495300" indent="-342900">
              <a:lnSpc>
                <a:spcPct val="150000"/>
              </a:lnSpc>
              <a:buFont typeface="Wingdings" pitchFamily="2" charset="2"/>
              <a:buChar char="v"/>
            </a:pPr>
            <a:r>
              <a:rPr lang="en-US" sz="2000" dirty="0">
                <a:solidFill>
                  <a:schemeClr val="tx1"/>
                </a:solidFill>
                <a:latin typeface="Cambria" panose="02040503050406030204" pitchFamily="18" charset="0"/>
                <a:cs typeface="B Nazanin" pitchFamily="2" charset="-78"/>
              </a:rPr>
              <a:t>References</a:t>
            </a:r>
            <a:endParaRPr lang="fa-IR" sz="2000"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387111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Results</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4" name="Picture 3">
            <a:extLst>
              <a:ext uri="{FF2B5EF4-FFF2-40B4-BE49-F238E27FC236}">
                <a16:creationId xmlns:a16="http://schemas.microsoft.com/office/drawing/2014/main" id="{E960350D-A39C-F9DE-8915-D60C0C48D94D}"/>
              </a:ext>
            </a:extLst>
          </p:cNvPr>
          <p:cNvPicPr>
            <a:picLocks noChangeAspect="1"/>
          </p:cNvPicPr>
          <p:nvPr/>
        </p:nvPicPr>
        <p:blipFill>
          <a:blip r:embed="rId3"/>
          <a:stretch>
            <a:fillRect/>
          </a:stretch>
        </p:blipFill>
        <p:spPr>
          <a:xfrm>
            <a:off x="1039446" y="1028203"/>
            <a:ext cx="6893170" cy="3087094"/>
          </a:xfrm>
          <a:prstGeom prst="rect">
            <a:avLst/>
          </a:prstGeom>
        </p:spPr>
      </p:pic>
      <p:sp>
        <p:nvSpPr>
          <p:cNvPr id="5" name="TextBox 4">
            <a:extLst>
              <a:ext uri="{FF2B5EF4-FFF2-40B4-BE49-F238E27FC236}">
                <a16:creationId xmlns:a16="http://schemas.microsoft.com/office/drawing/2014/main" id="{CAF09513-AD6B-2B1F-60B2-B69D956C98C7}"/>
              </a:ext>
            </a:extLst>
          </p:cNvPr>
          <p:cNvSpPr txBox="1"/>
          <p:nvPr/>
        </p:nvSpPr>
        <p:spPr>
          <a:xfrm>
            <a:off x="2192216" y="4600955"/>
            <a:ext cx="5287108" cy="307777"/>
          </a:xfrm>
          <a:prstGeom prst="rect">
            <a:avLst/>
          </a:prstGeom>
          <a:noFill/>
        </p:spPr>
        <p:txBody>
          <a:bodyPr wrap="square">
            <a:spAutoFit/>
          </a:bodyPr>
          <a:lstStyle/>
          <a:p>
            <a:r>
              <a:rPr lang="en-US" dirty="0"/>
              <a:t>Abstractive summarization results on CNN/</a:t>
            </a:r>
            <a:r>
              <a:rPr lang="en-US" dirty="0" err="1"/>
              <a:t>DailyMail</a:t>
            </a:r>
            <a:r>
              <a:rPr lang="en-US" dirty="0"/>
              <a:t> and </a:t>
            </a:r>
            <a:r>
              <a:rPr lang="en-US" dirty="0" err="1"/>
              <a:t>XSum</a:t>
            </a:r>
            <a:endParaRPr lang="en-US" dirty="0"/>
          </a:p>
        </p:txBody>
      </p:sp>
    </p:spTree>
    <p:extLst>
      <p:ext uri="{BB962C8B-B14F-4D97-AF65-F5344CB8AC3E}">
        <p14:creationId xmlns:p14="http://schemas.microsoft.com/office/powerpoint/2010/main" val="1191167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Results</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pic>
        <p:nvPicPr>
          <p:cNvPr id="5" name="Picture 4">
            <a:extLst>
              <a:ext uri="{FF2B5EF4-FFF2-40B4-BE49-F238E27FC236}">
                <a16:creationId xmlns:a16="http://schemas.microsoft.com/office/drawing/2014/main" id="{AF2949E2-2596-88D0-3017-5A661028A66A}"/>
              </a:ext>
            </a:extLst>
          </p:cNvPr>
          <p:cNvPicPr>
            <a:picLocks noChangeAspect="1"/>
          </p:cNvPicPr>
          <p:nvPr/>
        </p:nvPicPr>
        <p:blipFill>
          <a:blip r:embed="rId3"/>
          <a:stretch>
            <a:fillRect/>
          </a:stretch>
        </p:blipFill>
        <p:spPr>
          <a:xfrm>
            <a:off x="1721798" y="948309"/>
            <a:ext cx="5700254" cy="3650296"/>
          </a:xfrm>
          <a:prstGeom prst="rect">
            <a:avLst/>
          </a:prstGeom>
        </p:spPr>
      </p:pic>
      <p:sp>
        <p:nvSpPr>
          <p:cNvPr id="4" name="TextBox 3">
            <a:extLst>
              <a:ext uri="{FF2B5EF4-FFF2-40B4-BE49-F238E27FC236}">
                <a16:creationId xmlns:a16="http://schemas.microsoft.com/office/drawing/2014/main" id="{F3290811-8AC4-2180-D193-D1DCD234FE3E}"/>
              </a:ext>
            </a:extLst>
          </p:cNvPr>
          <p:cNvSpPr txBox="1"/>
          <p:nvPr/>
        </p:nvSpPr>
        <p:spPr>
          <a:xfrm>
            <a:off x="3567723" y="4598605"/>
            <a:ext cx="4572000" cy="307777"/>
          </a:xfrm>
          <a:prstGeom prst="rect">
            <a:avLst/>
          </a:prstGeom>
          <a:noFill/>
        </p:spPr>
        <p:txBody>
          <a:bodyPr wrap="square">
            <a:spAutoFit/>
          </a:bodyPr>
          <a:lstStyle/>
          <a:p>
            <a:r>
              <a:rPr lang="en-US" dirty="0"/>
              <a:t>Question generation</a:t>
            </a:r>
          </a:p>
        </p:txBody>
      </p:sp>
    </p:spTree>
    <p:extLst>
      <p:ext uri="{BB962C8B-B14F-4D97-AF65-F5344CB8AC3E}">
        <p14:creationId xmlns:p14="http://schemas.microsoft.com/office/powerpoint/2010/main" val="16289940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solidFill>
                  <a:schemeClr val="tx1"/>
                </a:solidFill>
                <a:latin typeface="Cambria" panose="02040503050406030204" pitchFamily="18" charset="0"/>
                <a:cs typeface="B Titr" pitchFamily="2" charset="-78"/>
              </a:rPr>
              <a:t>References</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152400" indent="0">
              <a:lnSpc>
                <a:spcPct val="150000"/>
              </a:lnSpc>
              <a:buNone/>
            </a:pPr>
            <a:r>
              <a:rPr lang="en-US" sz="1600" dirty="0">
                <a:solidFill>
                  <a:schemeClr val="tx1"/>
                </a:solidFill>
                <a:latin typeface="Times New Roman" panose="02020603050405020304" pitchFamily="18" charset="0"/>
                <a:cs typeface="Times New Roman" panose="02020603050405020304" pitchFamily="18" charset="0"/>
              </a:rPr>
              <a:t>[1] Dong, Li, et al. "</a:t>
            </a:r>
            <a:r>
              <a:rPr lang="en-US" sz="1600" b="1" dirty="0">
                <a:solidFill>
                  <a:schemeClr val="tx1"/>
                </a:solidFill>
                <a:latin typeface="Times New Roman" panose="02020603050405020304" pitchFamily="18" charset="0"/>
                <a:cs typeface="Times New Roman" panose="02020603050405020304" pitchFamily="18" charset="0"/>
              </a:rPr>
              <a:t>Unified language model pre-training for natural language understanding and generation</a:t>
            </a:r>
            <a:r>
              <a:rPr lang="en-US" sz="1600" dirty="0">
                <a:solidFill>
                  <a:schemeClr val="tx1"/>
                </a:solidFill>
                <a:latin typeface="Times New Roman" panose="02020603050405020304" pitchFamily="18" charset="0"/>
                <a:cs typeface="Times New Roman" panose="02020603050405020304" pitchFamily="18" charset="0"/>
              </a:rPr>
              <a:t>." Advances in neural information processing systems 32 (2019).</a:t>
            </a:r>
          </a:p>
          <a:p>
            <a:pPr marL="152400" indent="0">
              <a:lnSpc>
                <a:spcPct val="150000"/>
              </a:lnSpc>
              <a:buNone/>
            </a:pPr>
            <a:endParaRPr lang="en-US" sz="1600" b="0" dirty="0">
              <a:solidFill>
                <a:schemeClr val="tx1"/>
              </a:solidFill>
              <a:effectLst/>
              <a:latin typeface="Times New Roman" panose="02020603050405020304" pitchFamily="18" charset="0"/>
              <a:cs typeface="Times New Roman" panose="02020603050405020304" pitchFamily="18" charset="0"/>
            </a:endParaRPr>
          </a:p>
          <a:p>
            <a:pPr marL="152400" indent="0">
              <a:lnSpc>
                <a:spcPct val="150000"/>
              </a:lnSpc>
              <a:buNone/>
            </a:pPr>
            <a:r>
              <a:rPr lang="en-US" sz="1600" dirty="0">
                <a:solidFill>
                  <a:schemeClr val="tx1"/>
                </a:solidFill>
                <a:latin typeface="Times New Roman" panose="02020603050405020304" pitchFamily="18" charset="0"/>
                <a:cs typeface="Times New Roman" panose="02020603050405020304" pitchFamily="18" charset="0"/>
              </a:rPr>
              <a:t>[2] </a:t>
            </a:r>
            <a:r>
              <a:rPr lang="en-US" sz="1600" b="0" dirty="0">
                <a:solidFill>
                  <a:schemeClr val="tx1"/>
                </a:solidFill>
                <a:effectLst/>
                <a:latin typeface="Times New Roman" panose="02020603050405020304" pitchFamily="18" charset="0"/>
                <a:cs typeface="Times New Roman" panose="02020603050405020304" pitchFamily="18" charset="0"/>
              </a:rPr>
              <a:t>Bao, </a:t>
            </a:r>
            <a:r>
              <a:rPr lang="en-US" sz="1600" b="0" dirty="0" err="1">
                <a:solidFill>
                  <a:schemeClr val="tx1"/>
                </a:solidFill>
                <a:effectLst/>
                <a:latin typeface="Times New Roman" panose="02020603050405020304" pitchFamily="18" charset="0"/>
                <a:cs typeface="Times New Roman" panose="02020603050405020304" pitchFamily="18" charset="0"/>
              </a:rPr>
              <a:t>Hangbo</a:t>
            </a:r>
            <a:r>
              <a:rPr lang="en-US" sz="1600" b="0" dirty="0">
                <a:solidFill>
                  <a:schemeClr val="tx1"/>
                </a:solidFill>
                <a:effectLst/>
                <a:latin typeface="Times New Roman" panose="02020603050405020304" pitchFamily="18" charset="0"/>
                <a:cs typeface="Times New Roman" panose="02020603050405020304" pitchFamily="18" charset="0"/>
              </a:rPr>
              <a:t>, et al. "</a:t>
            </a:r>
            <a:r>
              <a:rPr lang="en-US" sz="1600" b="1" dirty="0">
                <a:solidFill>
                  <a:schemeClr val="tx1"/>
                </a:solidFill>
                <a:effectLst/>
                <a:latin typeface="Times New Roman" panose="02020603050405020304" pitchFamily="18" charset="0"/>
                <a:cs typeface="Times New Roman" panose="02020603050405020304" pitchFamily="18" charset="0"/>
              </a:rPr>
              <a:t>Unilmv2: Pseudo-masked language models for unified language model pre-training.</a:t>
            </a:r>
            <a:r>
              <a:rPr lang="en-US" sz="1600" b="0" dirty="0">
                <a:solidFill>
                  <a:schemeClr val="tx1"/>
                </a:solidFill>
                <a:effectLst/>
                <a:latin typeface="Times New Roman" panose="02020603050405020304" pitchFamily="18" charset="0"/>
                <a:cs typeface="Times New Roman" panose="02020603050405020304" pitchFamily="18" charset="0"/>
              </a:rPr>
              <a:t>" International conference on machine learning. PMLR, (2020).</a:t>
            </a:r>
          </a:p>
        </p:txBody>
      </p:sp>
    </p:spTree>
    <p:extLst>
      <p:ext uri="{BB962C8B-B14F-4D97-AF65-F5344CB8AC3E}">
        <p14:creationId xmlns:p14="http://schemas.microsoft.com/office/powerpoint/2010/main" val="784593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Conclusion</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A </a:t>
            </a:r>
            <a:r>
              <a:rPr lang="en-US" sz="1800" b="1" dirty="0">
                <a:solidFill>
                  <a:schemeClr val="tx1"/>
                </a:solidFill>
                <a:latin typeface="Cambria" panose="02040503050406030204" pitchFamily="18" charset="0"/>
                <a:cs typeface="B Nazanin" pitchFamily="2" charset="-78"/>
              </a:rPr>
              <a:t>new</a:t>
            </a:r>
            <a:r>
              <a:rPr lang="en-US" sz="1800" dirty="0">
                <a:solidFill>
                  <a:schemeClr val="tx1"/>
                </a:solidFill>
                <a:latin typeface="Cambria" panose="02040503050406030204" pitchFamily="18" charset="0"/>
                <a:cs typeface="B Nazanin" pitchFamily="2" charset="-78"/>
              </a:rPr>
              <a:t> Unified pre-training Language Model</a:t>
            </a:r>
          </a:p>
          <a:p>
            <a:pPr marL="1409700" lvl="2"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Jointly optimized for several LM objectives</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SOTA results on both </a:t>
            </a:r>
            <a:r>
              <a:rPr lang="en-US" sz="1800" b="1" dirty="0">
                <a:solidFill>
                  <a:schemeClr val="tx1"/>
                </a:solidFill>
                <a:latin typeface="Cambria" panose="02040503050406030204" pitchFamily="18" charset="0"/>
                <a:cs typeface="B Nazanin" pitchFamily="2" charset="-78"/>
              </a:rPr>
              <a:t>NLU</a:t>
            </a:r>
            <a:r>
              <a:rPr lang="en-US" sz="1800" dirty="0">
                <a:solidFill>
                  <a:schemeClr val="tx1"/>
                </a:solidFill>
                <a:latin typeface="Cambria" panose="02040503050406030204" pitchFamily="18" charset="0"/>
                <a:cs typeface="B Nazanin" pitchFamily="2" charset="-78"/>
              </a:rPr>
              <a:t> and </a:t>
            </a:r>
            <a:r>
              <a:rPr lang="en-US" sz="1800" b="1" dirty="0">
                <a:solidFill>
                  <a:schemeClr val="tx1"/>
                </a:solidFill>
                <a:latin typeface="Cambria" panose="02040503050406030204" pitchFamily="18" charset="0"/>
                <a:cs typeface="B Nazanin" pitchFamily="2" charset="-78"/>
              </a:rPr>
              <a:t>NLG</a:t>
            </a:r>
            <a:r>
              <a:rPr lang="en-US" sz="1800" dirty="0">
                <a:solidFill>
                  <a:schemeClr val="tx1"/>
                </a:solidFill>
                <a:latin typeface="Cambria" panose="02040503050406030204" pitchFamily="18" charset="0"/>
                <a:cs typeface="B Nazanin" pitchFamily="2" charset="-78"/>
              </a:rPr>
              <a:t> tasks with a single model</a:t>
            </a:r>
          </a:p>
          <a:p>
            <a:pPr marL="952500" lvl="1" indent="-342900">
              <a:lnSpc>
                <a:spcPct val="150000"/>
              </a:lnSpc>
              <a:buFont typeface="Wingdings" pitchFamily="2" charset="2"/>
              <a:buChar char="v"/>
            </a:pPr>
            <a:r>
              <a:rPr lang="en-US" sz="1800" dirty="0" err="1">
                <a:solidFill>
                  <a:schemeClr val="tx1"/>
                </a:solidFill>
                <a:latin typeface="Cambria" panose="02040503050406030204" pitchFamily="18" charset="0"/>
                <a:cs typeface="B Nazanin" pitchFamily="2" charset="-78"/>
              </a:rPr>
              <a:t>UniLM</a:t>
            </a:r>
            <a:r>
              <a:rPr lang="en-US" sz="1800" dirty="0">
                <a:solidFill>
                  <a:schemeClr val="tx1"/>
                </a:solidFill>
                <a:latin typeface="Cambria" panose="02040503050406030204" pitchFamily="18" charset="0"/>
                <a:cs typeface="B Nazanin" pitchFamily="2" charset="-78"/>
              </a:rPr>
              <a:t> v2 improves v1 by introducing partially autoregressive LM</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Can be applied to multilingual scenario</a:t>
            </a:r>
          </a:p>
        </p:txBody>
      </p:sp>
    </p:spTree>
    <p:extLst>
      <p:ext uri="{BB962C8B-B14F-4D97-AF65-F5344CB8AC3E}">
        <p14:creationId xmlns:p14="http://schemas.microsoft.com/office/powerpoint/2010/main" val="7335366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a:xfrm>
            <a:off x="758775" y="2255739"/>
            <a:ext cx="7626300" cy="1122081"/>
          </a:xfrm>
        </p:spPr>
        <p:txBody>
          <a:bodyPr/>
          <a:lstStyle/>
          <a:p>
            <a:r>
              <a:rPr lang="en-US" b="1" dirty="0">
                <a:solidFill>
                  <a:schemeClr val="tx1"/>
                </a:solidFill>
                <a:latin typeface="Cambria" panose="02040503050406030204" pitchFamily="18" charset="0"/>
                <a:cs typeface="B Titr" pitchFamily="2" charset="-78"/>
              </a:rPr>
              <a:t>Thanks </a:t>
            </a:r>
            <a:br>
              <a:rPr lang="en-US" b="1" dirty="0">
                <a:solidFill>
                  <a:schemeClr val="tx1"/>
                </a:solidFill>
                <a:latin typeface="Cambria" panose="02040503050406030204" pitchFamily="18" charset="0"/>
                <a:cs typeface="B Titr" pitchFamily="2" charset="-78"/>
                <a:sym typeface="Wingdings" panose="05000000000000000000" pitchFamily="2" charset="2"/>
              </a:rPr>
            </a:br>
            <a:r>
              <a:rPr lang="en-US" sz="1800" dirty="0">
                <a:solidFill>
                  <a:schemeClr val="tx1"/>
                </a:solidFill>
                <a:latin typeface="Cambria" panose="02040503050406030204" pitchFamily="18" charset="0"/>
                <a:cs typeface="B Titr" pitchFamily="2" charset="-78"/>
                <a:sym typeface="Wingdings" panose="05000000000000000000" pitchFamily="2" charset="2"/>
              </a:rPr>
              <a:t>gholamrezadar@aut.ac.ir</a:t>
            </a:r>
            <a:endParaRPr lang="en-US" dirty="0">
              <a:solidFill>
                <a:schemeClr val="tx1"/>
              </a:solidFill>
              <a:latin typeface="Cambria" panose="02040503050406030204" pitchFamily="18" charset="0"/>
              <a:cs typeface="B Titr" pitchFamily="2" charset="-78"/>
            </a:endParaRPr>
          </a:p>
        </p:txBody>
      </p:sp>
    </p:spTree>
    <p:extLst>
      <p:ext uri="{BB962C8B-B14F-4D97-AF65-F5344CB8AC3E}">
        <p14:creationId xmlns:p14="http://schemas.microsoft.com/office/powerpoint/2010/main" val="1957627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Language Models</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495300" indent="-342900">
              <a:lnSpc>
                <a:spcPct val="150000"/>
              </a:lnSpc>
              <a:buFont typeface="Wingdings" pitchFamily="2" charset="2"/>
              <a:buChar char="v"/>
            </a:pPr>
            <a:r>
              <a:rPr lang="en-US" sz="2400" i="1" dirty="0">
                <a:solidFill>
                  <a:schemeClr val="tx1"/>
                </a:solidFill>
                <a:latin typeface="Cambria" panose="02040503050406030204" pitchFamily="18" charset="0"/>
                <a:cs typeface="B Nazanin" pitchFamily="2" charset="-78"/>
              </a:rPr>
              <a:t>“</a:t>
            </a:r>
            <a:r>
              <a:rPr lang="en-US" sz="1600" i="1" dirty="0">
                <a:solidFill>
                  <a:schemeClr val="tx1"/>
                </a:solidFill>
                <a:latin typeface="Cambria" panose="02040503050406030204" pitchFamily="18" charset="0"/>
                <a:cs typeface="B Nazanin" pitchFamily="2" charset="-78"/>
              </a:rPr>
              <a:t>A language model is a </a:t>
            </a:r>
            <a:r>
              <a:rPr lang="en-US" sz="1600" b="1" i="1" dirty="0">
                <a:solidFill>
                  <a:schemeClr val="accent1">
                    <a:lumMod val="75000"/>
                  </a:schemeClr>
                </a:solidFill>
                <a:latin typeface="Cambria" panose="02040503050406030204" pitchFamily="18" charset="0"/>
                <a:cs typeface="B Nazanin" pitchFamily="2" charset="-78"/>
              </a:rPr>
              <a:t>function</a:t>
            </a:r>
            <a:r>
              <a:rPr lang="en-US" sz="1600" i="1" dirty="0">
                <a:solidFill>
                  <a:schemeClr val="tx1"/>
                </a:solidFill>
                <a:latin typeface="Cambria" panose="02040503050406030204" pitchFamily="18" charset="0"/>
                <a:cs typeface="B Nazanin" pitchFamily="2" charset="-78"/>
              </a:rPr>
              <a:t> that, given a sequence of words, returns the </a:t>
            </a:r>
            <a:r>
              <a:rPr lang="en-US" sz="1600" b="1" i="1" dirty="0">
                <a:solidFill>
                  <a:schemeClr val="accent1">
                    <a:lumMod val="75000"/>
                  </a:schemeClr>
                </a:solidFill>
                <a:latin typeface="Cambria" panose="02040503050406030204" pitchFamily="18" charset="0"/>
                <a:cs typeface="B Nazanin" pitchFamily="2" charset="-78"/>
              </a:rPr>
              <a:t>probability</a:t>
            </a:r>
            <a:r>
              <a:rPr lang="en-US" sz="1600" i="1" dirty="0">
                <a:solidFill>
                  <a:schemeClr val="tx1"/>
                </a:solidFill>
                <a:latin typeface="Cambria" panose="02040503050406030204" pitchFamily="18" charset="0"/>
                <a:cs typeface="B Nazanin" pitchFamily="2" charset="-78"/>
              </a:rPr>
              <a:t> of the next words”</a:t>
            </a:r>
          </a:p>
          <a:p>
            <a:pPr marL="495300"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Rise of  </a:t>
            </a:r>
            <a:r>
              <a:rPr lang="en-US" sz="1600" b="1" i="1" dirty="0">
                <a:solidFill>
                  <a:schemeClr val="accent3">
                    <a:lumMod val="75000"/>
                  </a:schemeClr>
                </a:solidFill>
                <a:latin typeface="Cambria" panose="02040503050406030204" pitchFamily="18" charset="0"/>
                <a:cs typeface="B Nazanin" pitchFamily="2" charset="-78"/>
              </a:rPr>
              <a:t>Pretrained</a:t>
            </a:r>
            <a:r>
              <a:rPr lang="en-US" sz="1600" i="1" dirty="0">
                <a:solidFill>
                  <a:schemeClr val="tx1"/>
                </a:solidFill>
                <a:latin typeface="Cambria" panose="02040503050406030204" pitchFamily="18" charset="0"/>
                <a:cs typeface="B Nazanin" pitchFamily="2" charset="-78"/>
              </a:rPr>
              <a:t> Language Models</a:t>
            </a:r>
          </a:p>
          <a:p>
            <a:pPr marL="495300"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Famous LMs</a:t>
            </a:r>
          </a:p>
          <a:p>
            <a:pPr marL="952500" lvl="1" indent="-342900">
              <a:lnSpc>
                <a:spcPct val="150000"/>
              </a:lnSpc>
              <a:buFont typeface="Wingdings" pitchFamily="2" charset="2"/>
              <a:buChar char="v"/>
            </a:pPr>
            <a:r>
              <a:rPr lang="en-US" b="1" dirty="0">
                <a:solidFill>
                  <a:schemeClr val="tx1"/>
                </a:solidFill>
                <a:latin typeface="Cambria" panose="02040503050406030204" pitchFamily="18" charset="0"/>
                <a:cs typeface="B Nazanin" pitchFamily="2" charset="-78"/>
              </a:rPr>
              <a:t>ELMO </a:t>
            </a:r>
            <a:r>
              <a:rPr lang="en-US" dirty="0">
                <a:solidFill>
                  <a:schemeClr val="tx1"/>
                </a:solidFill>
                <a:latin typeface="Cambria" panose="02040503050406030204" pitchFamily="18" charset="0"/>
                <a:cs typeface="B Nazanin" pitchFamily="2" charset="-78"/>
              </a:rPr>
              <a:t>(Two unidirectional LMs)</a:t>
            </a:r>
          </a:p>
          <a:p>
            <a:pPr marL="952500" lvl="1" indent="-342900">
              <a:lnSpc>
                <a:spcPct val="150000"/>
              </a:lnSpc>
              <a:buFont typeface="Wingdings" pitchFamily="2" charset="2"/>
              <a:buChar char="v"/>
            </a:pPr>
            <a:r>
              <a:rPr lang="en-US" b="1" dirty="0">
                <a:solidFill>
                  <a:schemeClr val="tx1"/>
                </a:solidFill>
                <a:latin typeface="Cambria" panose="02040503050406030204" pitchFamily="18" charset="0"/>
                <a:cs typeface="B Nazanin" pitchFamily="2" charset="-78"/>
              </a:rPr>
              <a:t>GPT </a:t>
            </a:r>
            <a:r>
              <a:rPr lang="en-US" dirty="0">
                <a:solidFill>
                  <a:schemeClr val="tx1"/>
                </a:solidFill>
                <a:latin typeface="Cambria" panose="02040503050406030204" pitchFamily="18" charset="0"/>
                <a:cs typeface="B Nazanin" pitchFamily="2" charset="-78"/>
              </a:rPr>
              <a:t>(Left-to-right transformer)</a:t>
            </a:r>
          </a:p>
          <a:p>
            <a:pPr marL="952500" lvl="1" indent="-342900">
              <a:lnSpc>
                <a:spcPct val="150000"/>
              </a:lnSpc>
              <a:buFont typeface="Wingdings" pitchFamily="2" charset="2"/>
              <a:buChar char="v"/>
            </a:pPr>
            <a:r>
              <a:rPr lang="en-US" b="1" dirty="0">
                <a:solidFill>
                  <a:schemeClr val="tx1"/>
                </a:solidFill>
                <a:latin typeface="Cambria" panose="02040503050406030204" pitchFamily="18" charset="0"/>
                <a:cs typeface="B Nazanin" pitchFamily="2" charset="-78"/>
              </a:rPr>
              <a:t>BERT </a:t>
            </a:r>
            <a:r>
              <a:rPr lang="en-US" dirty="0">
                <a:solidFill>
                  <a:schemeClr val="tx1"/>
                </a:solidFill>
                <a:latin typeface="Cambria" panose="02040503050406030204" pitchFamily="18" charset="0"/>
                <a:cs typeface="B Nazanin" pitchFamily="2" charset="-78"/>
              </a:rPr>
              <a:t>(Bidirectional Transformer Encoder)</a:t>
            </a:r>
          </a:p>
        </p:txBody>
      </p:sp>
    </p:spTree>
    <p:extLst>
      <p:ext uri="{BB962C8B-B14F-4D97-AF65-F5344CB8AC3E}">
        <p14:creationId xmlns:p14="http://schemas.microsoft.com/office/powerpoint/2010/main" val="666627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Unified pre-trained Language Model (</a:t>
            </a:r>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495300" indent="-342900">
              <a:lnSpc>
                <a:spcPct val="150000"/>
              </a:lnSpc>
              <a:buFont typeface="Wingdings" pitchFamily="2" charset="2"/>
              <a:buChar char="v"/>
            </a:pPr>
            <a:r>
              <a:rPr lang="en-US" sz="2000" i="1" dirty="0">
                <a:solidFill>
                  <a:schemeClr val="tx1"/>
                </a:solidFill>
                <a:latin typeface="Cambria" panose="02040503050406030204" pitchFamily="18" charset="0"/>
                <a:cs typeface="B Nazanin" pitchFamily="2" charset="-78"/>
              </a:rPr>
              <a:t>Introduced in </a:t>
            </a:r>
            <a:r>
              <a:rPr lang="en-US" sz="2000" b="1" i="1" dirty="0">
                <a:solidFill>
                  <a:schemeClr val="tx1"/>
                </a:solidFill>
                <a:latin typeface="Cambria" panose="02040503050406030204" pitchFamily="18" charset="0"/>
                <a:cs typeface="B Nazanin" pitchFamily="2" charset="-78"/>
              </a:rPr>
              <a:t>2019</a:t>
            </a:r>
            <a:r>
              <a:rPr lang="en-US" sz="2000" i="1" dirty="0">
                <a:solidFill>
                  <a:schemeClr val="tx1"/>
                </a:solidFill>
                <a:latin typeface="Cambria" panose="02040503050406030204" pitchFamily="18" charset="0"/>
                <a:cs typeface="B Nazanin" pitchFamily="2" charset="-78"/>
              </a:rPr>
              <a:t> by </a:t>
            </a:r>
            <a:r>
              <a:rPr lang="en-US" sz="2000" b="1" i="1" dirty="0">
                <a:solidFill>
                  <a:schemeClr val="tx1"/>
                </a:solidFill>
                <a:latin typeface="Cambria" panose="02040503050406030204" pitchFamily="18" charset="0"/>
                <a:cs typeface="B Nazanin" pitchFamily="2" charset="-78"/>
              </a:rPr>
              <a:t>Microsoft</a:t>
            </a:r>
          </a:p>
          <a:p>
            <a:pPr marL="952500" lvl="1" indent="-342900">
              <a:lnSpc>
                <a:spcPct val="150000"/>
              </a:lnSpc>
              <a:buFont typeface="Wingdings" pitchFamily="2" charset="2"/>
              <a:buChar char="v"/>
            </a:pPr>
            <a:r>
              <a:rPr lang="en-US" sz="1200" i="1" dirty="0">
                <a:solidFill>
                  <a:schemeClr val="tx1"/>
                </a:solidFill>
                <a:latin typeface="Cambria" panose="02040503050406030204" pitchFamily="18" charset="0"/>
                <a:cs typeface="B Nazanin" pitchFamily="2" charset="-78"/>
              </a:rPr>
              <a:t>Unified Language Model Pre-training for Natural Language Understanding and Generation (2019)</a:t>
            </a:r>
            <a:endParaRPr lang="en-US" sz="900" i="1" dirty="0">
              <a:solidFill>
                <a:schemeClr val="tx1"/>
              </a:solidFill>
              <a:latin typeface="Cambria" panose="02040503050406030204" pitchFamily="18" charset="0"/>
              <a:cs typeface="B Nazanin" pitchFamily="2" charset="-78"/>
            </a:endParaRPr>
          </a:p>
          <a:p>
            <a:pPr marL="495300" indent="-342900">
              <a:lnSpc>
                <a:spcPct val="150000"/>
              </a:lnSpc>
              <a:buFont typeface="Wingdings" pitchFamily="2" charset="2"/>
              <a:buChar char="v"/>
            </a:pPr>
            <a:r>
              <a:rPr lang="en-US" sz="2000" b="1" i="1" dirty="0">
                <a:solidFill>
                  <a:schemeClr val="accent3">
                    <a:lumMod val="75000"/>
                  </a:schemeClr>
                </a:solidFill>
                <a:latin typeface="Cambria" panose="02040503050406030204" pitchFamily="18" charset="0"/>
                <a:cs typeface="B Nazanin" pitchFamily="2" charset="-78"/>
              </a:rPr>
              <a:t>Multi objective </a:t>
            </a:r>
            <a:r>
              <a:rPr lang="en-US" sz="2000" i="1" dirty="0">
                <a:solidFill>
                  <a:prstClr val="black"/>
                </a:solidFill>
                <a:latin typeface="Cambria" panose="02040503050406030204" pitchFamily="18" charset="0"/>
                <a:cs typeface="B Nazanin" pitchFamily="2" charset="-78"/>
              </a:rPr>
              <a:t>Language Model</a:t>
            </a:r>
          </a:p>
          <a:p>
            <a:pPr marL="495300" indent="-342900">
              <a:lnSpc>
                <a:spcPct val="150000"/>
              </a:lnSpc>
              <a:buFont typeface="Wingdings" pitchFamily="2" charset="2"/>
              <a:buChar char="v"/>
            </a:pPr>
            <a:r>
              <a:rPr lang="en-US" sz="2000" i="1" dirty="0">
                <a:solidFill>
                  <a:prstClr val="black"/>
                </a:solidFill>
                <a:latin typeface="Cambria" panose="02040503050406030204" pitchFamily="18" charset="0"/>
                <a:cs typeface="B Nazanin" pitchFamily="2" charset="-78"/>
              </a:rPr>
              <a:t>Used for both </a:t>
            </a:r>
            <a:r>
              <a:rPr lang="en-US" sz="2000" b="1" i="1" dirty="0">
                <a:solidFill>
                  <a:schemeClr val="accent1">
                    <a:lumMod val="75000"/>
                  </a:schemeClr>
                </a:solidFill>
                <a:latin typeface="Cambria" panose="02040503050406030204" pitchFamily="18" charset="0"/>
                <a:cs typeface="B Nazanin" pitchFamily="2" charset="-78"/>
              </a:rPr>
              <a:t>NLU</a:t>
            </a:r>
            <a:r>
              <a:rPr lang="en-US" sz="2000" i="1" dirty="0">
                <a:solidFill>
                  <a:prstClr val="black"/>
                </a:solidFill>
                <a:latin typeface="Cambria" panose="02040503050406030204" pitchFamily="18" charset="0"/>
                <a:cs typeface="B Nazanin" pitchFamily="2" charset="-78"/>
              </a:rPr>
              <a:t> and </a:t>
            </a:r>
            <a:r>
              <a:rPr lang="en-US" sz="2000" b="1" i="1" dirty="0">
                <a:solidFill>
                  <a:schemeClr val="accent1">
                    <a:lumMod val="75000"/>
                  </a:schemeClr>
                </a:solidFill>
                <a:latin typeface="Cambria" panose="02040503050406030204" pitchFamily="18" charset="0"/>
                <a:cs typeface="B Nazanin" pitchFamily="2" charset="-78"/>
              </a:rPr>
              <a:t>NLG</a:t>
            </a:r>
            <a:r>
              <a:rPr lang="en-US" sz="2000" i="1" dirty="0">
                <a:solidFill>
                  <a:prstClr val="black"/>
                </a:solidFill>
                <a:latin typeface="Cambria" panose="02040503050406030204" pitchFamily="18" charset="0"/>
                <a:cs typeface="B Nazanin" pitchFamily="2" charset="-78"/>
              </a:rPr>
              <a:t> tasks</a:t>
            </a:r>
          </a:p>
          <a:p>
            <a:pPr marL="495300" indent="-342900">
              <a:lnSpc>
                <a:spcPct val="150000"/>
              </a:lnSpc>
              <a:buFont typeface="Wingdings" pitchFamily="2" charset="2"/>
              <a:buChar char="v"/>
            </a:pPr>
            <a:endParaRPr lang="en-US" b="1" dirty="0">
              <a:solidFill>
                <a:schemeClr val="tx1"/>
              </a:solidFill>
              <a:latin typeface="Cambria" panose="02040503050406030204" pitchFamily="18" charset="0"/>
              <a:cs typeface="B Nazanin" pitchFamily="2" charset="-78"/>
            </a:endParaRPr>
          </a:p>
        </p:txBody>
      </p:sp>
      <p:pic>
        <p:nvPicPr>
          <p:cNvPr id="5" name="Picture 4">
            <a:extLst>
              <a:ext uri="{FF2B5EF4-FFF2-40B4-BE49-F238E27FC236}">
                <a16:creationId xmlns:a16="http://schemas.microsoft.com/office/drawing/2014/main" id="{2123FA88-C789-8D51-BC72-155AFF1EBE30}"/>
              </a:ext>
            </a:extLst>
          </p:cNvPr>
          <p:cNvPicPr>
            <a:picLocks noChangeAspect="1"/>
          </p:cNvPicPr>
          <p:nvPr/>
        </p:nvPicPr>
        <p:blipFill>
          <a:blip r:embed="rId3"/>
          <a:stretch>
            <a:fillRect/>
          </a:stretch>
        </p:blipFill>
        <p:spPr>
          <a:xfrm>
            <a:off x="1570817" y="3113417"/>
            <a:ext cx="6002215" cy="1497773"/>
          </a:xfrm>
          <a:prstGeom prst="rect">
            <a:avLst/>
          </a:prstGeom>
        </p:spPr>
      </p:pic>
    </p:spTree>
    <p:extLst>
      <p:ext uri="{BB962C8B-B14F-4D97-AF65-F5344CB8AC3E}">
        <p14:creationId xmlns:p14="http://schemas.microsoft.com/office/powerpoint/2010/main" val="2083789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 cont.</a:t>
            </a:r>
          </a:p>
        </p:txBody>
      </p:sp>
      <p:sp>
        <p:nvSpPr>
          <p:cNvPr id="3" name="Text Placeholder 2">
            <a:extLst>
              <a:ext uri="{FF2B5EF4-FFF2-40B4-BE49-F238E27FC236}">
                <a16:creationId xmlns:a16="http://schemas.microsoft.com/office/drawing/2014/main" id="{5D0EC6D4-CCFC-B641-9A53-3A43F588E2CF}"/>
              </a:ext>
            </a:extLst>
          </p:cNvPr>
          <p:cNvSpPr>
            <a:spLocks noGrp="1"/>
          </p:cNvSpPr>
          <p:nvPr>
            <p:ph type="body" idx="1"/>
          </p:nvPr>
        </p:nvSpPr>
        <p:spPr/>
        <p:txBody>
          <a:bodyPr/>
          <a:lstStyle/>
          <a:p>
            <a:pPr marL="495300"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Unified pre-training leads to a </a:t>
            </a:r>
            <a:r>
              <a:rPr lang="en-US" sz="1600" b="1" dirty="0">
                <a:solidFill>
                  <a:schemeClr val="accent2">
                    <a:lumMod val="75000"/>
                  </a:schemeClr>
                </a:solidFill>
                <a:latin typeface="Cambria" panose="02040503050406030204" pitchFamily="18" charset="0"/>
                <a:cs typeface="B Nazanin" pitchFamily="2" charset="-78"/>
              </a:rPr>
              <a:t>single</a:t>
            </a:r>
            <a:r>
              <a:rPr lang="en-US" sz="1600" dirty="0">
                <a:solidFill>
                  <a:schemeClr val="tx1"/>
                </a:solidFill>
                <a:latin typeface="Cambria" panose="02040503050406030204" pitchFamily="18" charset="0"/>
                <a:cs typeface="B Nazanin" pitchFamily="2" charset="-78"/>
              </a:rPr>
              <a:t> Transformer LM</a:t>
            </a:r>
          </a:p>
          <a:p>
            <a:pPr marL="495300" indent="-342900">
              <a:lnSpc>
                <a:spcPct val="150000"/>
              </a:lnSpc>
              <a:buFont typeface="Wingdings" pitchFamily="2" charset="2"/>
              <a:buChar char="v"/>
            </a:pPr>
            <a:r>
              <a:rPr lang="en-US" sz="1600" b="1" dirty="0">
                <a:solidFill>
                  <a:schemeClr val="accent3">
                    <a:lumMod val="75000"/>
                  </a:schemeClr>
                </a:solidFill>
                <a:latin typeface="Cambria" panose="02040503050406030204" pitchFamily="18" charset="0"/>
                <a:cs typeface="B Nazanin" pitchFamily="2" charset="-78"/>
              </a:rPr>
              <a:t>Parameter sharing </a:t>
            </a:r>
            <a:r>
              <a:rPr lang="en-US" sz="1600" dirty="0">
                <a:solidFill>
                  <a:schemeClr val="tx1"/>
                </a:solidFill>
                <a:latin typeface="Cambria" panose="02040503050406030204" pitchFamily="18" charset="0"/>
                <a:cs typeface="B Nazanin" pitchFamily="2" charset="-78"/>
              </a:rPr>
              <a:t>makes the learned representations more general</a:t>
            </a:r>
          </a:p>
          <a:p>
            <a:pPr marL="495300"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SOTA results on </a:t>
            </a:r>
            <a:r>
              <a:rPr lang="en-US" sz="1600" b="1" dirty="0">
                <a:solidFill>
                  <a:schemeClr val="accent2">
                    <a:lumMod val="75000"/>
                  </a:schemeClr>
                </a:solidFill>
                <a:latin typeface="Cambria" panose="02040503050406030204" pitchFamily="18" charset="0"/>
                <a:cs typeface="B Nazanin" pitchFamily="2" charset="-78"/>
              </a:rPr>
              <a:t>NLU</a:t>
            </a:r>
            <a:r>
              <a:rPr lang="en-US" sz="1600" dirty="0">
                <a:solidFill>
                  <a:schemeClr val="tx1"/>
                </a:solidFill>
                <a:latin typeface="Cambria" panose="02040503050406030204" pitchFamily="18" charset="0"/>
                <a:cs typeface="B Nazanin" pitchFamily="2" charset="-78"/>
              </a:rPr>
              <a:t> and </a:t>
            </a:r>
            <a:r>
              <a:rPr lang="en-US" sz="1600" b="1" dirty="0">
                <a:solidFill>
                  <a:schemeClr val="accent2">
                    <a:lumMod val="75000"/>
                  </a:schemeClr>
                </a:solidFill>
                <a:latin typeface="Cambria" panose="02040503050406030204" pitchFamily="18" charset="0"/>
                <a:cs typeface="B Nazanin" pitchFamily="2" charset="-78"/>
              </a:rPr>
              <a:t>NLG</a:t>
            </a:r>
            <a:r>
              <a:rPr lang="en-US" sz="1600" dirty="0">
                <a:solidFill>
                  <a:schemeClr val="tx1"/>
                </a:solidFill>
                <a:latin typeface="Cambria" panose="02040503050406030204" pitchFamily="18" charset="0"/>
                <a:cs typeface="B Nazanin" pitchFamily="2" charset="-78"/>
              </a:rPr>
              <a:t> tasks</a:t>
            </a:r>
          </a:p>
          <a:p>
            <a:pPr marL="495300" indent="-342900">
              <a:lnSpc>
                <a:spcPct val="150000"/>
              </a:lnSpc>
              <a:buFont typeface="Wingdings" pitchFamily="2" charset="2"/>
              <a:buChar char="v"/>
            </a:pPr>
            <a:endParaRPr lang="en-US" sz="1600" dirty="0">
              <a:solidFill>
                <a:schemeClr val="tx1"/>
              </a:solidFill>
              <a:latin typeface="Cambria" panose="02040503050406030204" pitchFamily="18" charset="0"/>
              <a:cs typeface="B Nazanin" pitchFamily="2" charset="-78"/>
            </a:endParaRPr>
          </a:p>
        </p:txBody>
      </p:sp>
      <p:pic>
        <p:nvPicPr>
          <p:cNvPr id="8" name="Picture 7">
            <a:extLst>
              <a:ext uri="{FF2B5EF4-FFF2-40B4-BE49-F238E27FC236}">
                <a16:creationId xmlns:a16="http://schemas.microsoft.com/office/drawing/2014/main" id="{B7D5D1C2-E057-72D8-26C8-3DB5D0FA56B3}"/>
              </a:ext>
            </a:extLst>
          </p:cNvPr>
          <p:cNvPicPr>
            <a:picLocks noChangeAspect="1"/>
          </p:cNvPicPr>
          <p:nvPr/>
        </p:nvPicPr>
        <p:blipFill>
          <a:blip r:embed="rId3"/>
          <a:stretch>
            <a:fillRect/>
          </a:stretch>
        </p:blipFill>
        <p:spPr>
          <a:xfrm>
            <a:off x="1187863" y="2571750"/>
            <a:ext cx="6689970" cy="1783992"/>
          </a:xfrm>
          <a:prstGeom prst="rect">
            <a:avLst/>
          </a:prstGeom>
        </p:spPr>
      </p:pic>
    </p:spTree>
    <p:extLst>
      <p:ext uri="{BB962C8B-B14F-4D97-AF65-F5344CB8AC3E}">
        <p14:creationId xmlns:p14="http://schemas.microsoft.com/office/powerpoint/2010/main" val="1591727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 cont.</a:t>
            </a:r>
          </a:p>
        </p:txBody>
      </p:sp>
      <p:pic>
        <p:nvPicPr>
          <p:cNvPr id="5" name="Picture 4">
            <a:extLst>
              <a:ext uri="{FF2B5EF4-FFF2-40B4-BE49-F238E27FC236}">
                <a16:creationId xmlns:a16="http://schemas.microsoft.com/office/drawing/2014/main" id="{57411D76-7CE1-661B-D664-30838544F271}"/>
              </a:ext>
            </a:extLst>
          </p:cNvPr>
          <p:cNvPicPr>
            <a:picLocks noChangeAspect="1"/>
          </p:cNvPicPr>
          <p:nvPr/>
        </p:nvPicPr>
        <p:blipFill>
          <a:blip r:embed="rId3"/>
          <a:stretch>
            <a:fillRect/>
          </a:stretch>
        </p:blipFill>
        <p:spPr>
          <a:xfrm>
            <a:off x="2039741" y="1168753"/>
            <a:ext cx="5064368" cy="3599626"/>
          </a:xfrm>
          <a:prstGeom prst="rect">
            <a:avLst/>
          </a:prstGeom>
        </p:spPr>
      </p:pic>
    </p:spTree>
    <p:extLst>
      <p:ext uri="{BB962C8B-B14F-4D97-AF65-F5344CB8AC3E}">
        <p14:creationId xmlns:p14="http://schemas.microsoft.com/office/powerpoint/2010/main" val="2428184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err="1">
                <a:latin typeface="Cambria" panose="02040503050406030204" pitchFamily="18" charset="0"/>
                <a:cs typeface="B Titr" pitchFamily="2" charset="-78"/>
              </a:rPr>
              <a:t>UniLM</a:t>
            </a:r>
            <a:r>
              <a:rPr lang="en-US" b="1" dirty="0">
                <a:latin typeface="Cambria" panose="02040503050406030204" pitchFamily="18" charset="0"/>
                <a:cs typeface="B Titr" pitchFamily="2" charset="-78"/>
              </a:rPr>
              <a:t> cont.</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495300" indent="-342900">
              <a:lnSpc>
                <a:spcPct val="150000"/>
              </a:lnSpc>
              <a:buFont typeface="Wingdings" pitchFamily="2" charset="2"/>
              <a:buChar char="v"/>
            </a:pPr>
            <a:r>
              <a:rPr lang="en-US" sz="1800" b="1" i="1" dirty="0">
                <a:solidFill>
                  <a:schemeClr val="tx1"/>
                </a:solidFill>
                <a:latin typeface="Cambria" panose="02040503050406030204" pitchFamily="18" charset="0"/>
                <a:cs typeface="B Nazanin" pitchFamily="2" charset="-78"/>
              </a:rPr>
              <a:t>Unidirectional LM</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Left-to-right and right-to-left LMs are used</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When predicting [M] in </a:t>
            </a:r>
            <a:r>
              <a:rPr lang="en-US" sz="1600" i="1" dirty="0">
                <a:solidFill>
                  <a:schemeClr val="bg2">
                    <a:lumMod val="60000"/>
                    <a:lumOff val="40000"/>
                  </a:schemeClr>
                </a:solidFill>
                <a:latin typeface="Cambria" panose="02040503050406030204" pitchFamily="18" charset="0"/>
                <a:cs typeface="B Nazanin" pitchFamily="2" charset="-78"/>
              </a:rPr>
              <a:t>“x y [M] z” </a:t>
            </a:r>
            <a:r>
              <a:rPr lang="en-US" sz="1600" i="1" dirty="0">
                <a:solidFill>
                  <a:schemeClr val="tx1"/>
                </a:solidFill>
                <a:latin typeface="Cambria" panose="02040503050406030204" pitchFamily="18" charset="0"/>
                <a:cs typeface="B Nazanin" pitchFamily="2" charset="-78"/>
              </a:rPr>
              <a:t>only </a:t>
            </a:r>
            <a:r>
              <a:rPr lang="en-US" sz="1600" b="1" i="1" dirty="0">
                <a:solidFill>
                  <a:schemeClr val="accent3">
                    <a:lumMod val="75000"/>
                  </a:schemeClr>
                </a:solidFill>
                <a:latin typeface="Cambria" panose="02040503050406030204" pitchFamily="18" charset="0"/>
                <a:cs typeface="B Nazanin" pitchFamily="2" charset="-78"/>
              </a:rPr>
              <a:t>x, y, [M] </a:t>
            </a:r>
            <a:r>
              <a:rPr lang="en-US" sz="1600" i="1" dirty="0">
                <a:solidFill>
                  <a:schemeClr val="tx1"/>
                </a:solidFill>
                <a:latin typeface="Cambria" panose="02040503050406030204" pitchFamily="18" charset="0"/>
                <a:cs typeface="B Nazanin" pitchFamily="2" charset="-78"/>
              </a:rPr>
              <a:t>are available </a:t>
            </a:r>
            <a:r>
              <a:rPr lang="en-US" sz="1600" i="1" dirty="0">
                <a:solidFill>
                  <a:schemeClr val="bg1">
                    <a:lumMod val="50000"/>
                  </a:schemeClr>
                </a:solidFill>
                <a:latin typeface="Cambria" panose="02040503050406030204" pitchFamily="18" charset="0"/>
                <a:cs typeface="B Nazanin" pitchFamily="2" charset="-78"/>
              </a:rPr>
              <a:t>(LTR case)</a:t>
            </a:r>
          </a:p>
          <a:p>
            <a:pPr marL="495300" indent="-342900">
              <a:lnSpc>
                <a:spcPct val="150000"/>
              </a:lnSpc>
              <a:buFont typeface="Wingdings" pitchFamily="2" charset="2"/>
              <a:buChar char="v"/>
            </a:pPr>
            <a:r>
              <a:rPr lang="en-US" sz="1800" b="1" i="1" dirty="0">
                <a:solidFill>
                  <a:schemeClr val="tx1"/>
                </a:solidFill>
                <a:latin typeface="Cambria" panose="02040503050406030204" pitchFamily="18" charset="0"/>
                <a:cs typeface="B Nazanin" pitchFamily="2" charset="-78"/>
              </a:rPr>
              <a:t>Bidirectional</a:t>
            </a:r>
            <a:r>
              <a:rPr lang="en-US" sz="1700" b="1" i="1" dirty="0">
                <a:solidFill>
                  <a:schemeClr val="tx1"/>
                </a:solidFill>
                <a:latin typeface="Cambria" panose="02040503050406030204" pitchFamily="18" charset="0"/>
                <a:cs typeface="B Nazanin" pitchFamily="2" charset="-78"/>
              </a:rPr>
              <a:t> LM</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Similar to </a:t>
            </a:r>
            <a:r>
              <a:rPr lang="en-US" sz="1600" b="1" i="1" dirty="0">
                <a:solidFill>
                  <a:schemeClr val="tx1"/>
                </a:solidFill>
                <a:latin typeface="Cambria" panose="02040503050406030204" pitchFamily="18" charset="0"/>
                <a:cs typeface="B Nazanin" pitchFamily="2" charset="-78"/>
              </a:rPr>
              <a:t>BERT</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allows </a:t>
            </a:r>
            <a:r>
              <a:rPr lang="en-US" sz="1600" b="1" i="1" dirty="0">
                <a:solidFill>
                  <a:schemeClr val="tx1"/>
                </a:solidFill>
                <a:latin typeface="Cambria" panose="02040503050406030204" pitchFamily="18" charset="0"/>
                <a:cs typeface="B Nazanin" pitchFamily="2" charset="-78"/>
              </a:rPr>
              <a:t>all</a:t>
            </a:r>
            <a:r>
              <a:rPr lang="en-US" sz="1600" i="1" dirty="0">
                <a:solidFill>
                  <a:schemeClr val="tx1"/>
                </a:solidFill>
                <a:latin typeface="Cambria" panose="02040503050406030204" pitchFamily="18" charset="0"/>
                <a:cs typeface="B Nazanin" pitchFamily="2" charset="-78"/>
              </a:rPr>
              <a:t> tokens to attend to each other in prediction</a:t>
            </a:r>
          </a:p>
          <a:p>
            <a:pPr marL="495300" indent="-342900">
              <a:lnSpc>
                <a:spcPct val="150000"/>
              </a:lnSpc>
              <a:buFont typeface="Wingdings" pitchFamily="2" charset="2"/>
              <a:buChar char="v"/>
            </a:pPr>
            <a:r>
              <a:rPr lang="en-US" sz="1800" b="1" i="1" dirty="0">
                <a:solidFill>
                  <a:prstClr val="black"/>
                </a:solidFill>
                <a:latin typeface="Cambria" panose="02040503050406030204" pitchFamily="18" charset="0"/>
                <a:cs typeface="B Nazanin" pitchFamily="2" charset="-78"/>
              </a:rPr>
              <a:t>Sequence-to-Sequence LM</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The tokens in the “</a:t>
            </a:r>
            <a:r>
              <a:rPr lang="en-US" sz="1600" b="1" i="1" dirty="0">
                <a:solidFill>
                  <a:schemeClr val="accent1">
                    <a:lumMod val="75000"/>
                  </a:schemeClr>
                </a:solidFill>
                <a:latin typeface="Cambria" panose="02040503050406030204" pitchFamily="18" charset="0"/>
                <a:cs typeface="B Nazanin" pitchFamily="2" charset="-78"/>
              </a:rPr>
              <a:t>source</a:t>
            </a:r>
            <a:r>
              <a:rPr lang="en-US" sz="1600" i="1" dirty="0">
                <a:solidFill>
                  <a:schemeClr val="tx1"/>
                </a:solidFill>
                <a:latin typeface="Cambria" panose="02040503050406030204" pitchFamily="18" charset="0"/>
                <a:cs typeface="B Nazanin" pitchFamily="2" charset="-78"/>
              </a:rPr>
              <a:t>”, attend to each other in </a:t>
            </a:r>
            <a:r>
              <a:rPr lang="en-US" sz="1600" b="1" i="1" dirty="0">
                <a:solidFill>
                  <a:schemeClr val="tx1"/>
                </a:solidFill>
                <a:latin typeface="Cambria" panose="02040503050406030204" pitchFamily="18" charset="0"/>
                <a:cs typeface="B Nazanin" pitchFamily="2" charset="-78"/>
              </a:rPr>
              <a:t>both</a:t>
            </a:r>
            <a:r>
              <a:rPr lang="en-US" sz="1600" i="1" dirty="0">
                <a:solidFill>
                  <a:schemeClr val="tx1"/>
                </a:solidFill>
                <a:latin typeface="Cambria" panose="02040503050406030204" pitchFamily="18" charset="0"/>
                <a:cs typeface="B Nazanin" pitchFamily="2" charset="-78"/>
              </a:rPr>
              <a:t> </a:t>
            </a:r>
            <a:r>
              <a:rPr lang="en-US" sz="1600" b="1" i="1" dirty="0">
                <a:solidFill>
                  <a:schemeClr val="tx1"/>
                </a:solidFill>
                <a:latin typeface="Cambria" panose="02040503050406030204" pitchFamily="18" charset="0"/>
                <a:cs typeface="B Nazanin" pitchFamily="2" charset="-78"/>
              </a:rPr>
              <a:t>directions</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But the tokens in the “</a:t>
            </a:r>
            <a:r>
              <a:rPr lang="en-US" sz="1600" b="1" i="1" dirty="0">
                <a:solidFill>
                  <a:schemeClr val="accent3">
                    <a:lumMod val="75000"/>
                  </a:schemeClr>
                </a:solidFill>
                <a:latin typeface="Cambria" panose="02040503050406030204" pitchFamily="18" charset="0"/>
                <a:cs typeface="B Nazanin" pitchFamily="2" charset="-78"/>
              </a:rPr>
              <a:t>target</a:t>
            </a:r>
            <a:r>
              <a:rPr lang="en-US" sz="1600" i="1" dirty="0">
                <a:solidFill>
                  <a:schemeClr val="tx1"/>
                </a:solidFill>
                <a:latin typeface="Cambria" panose="02040503050406030204" pitchFamily="18" charset="0"/>
                <a:cs typeface="B Nazanin" pitchFamily="2" charset="-78"/>
              </a:rPr>
              <a:t>” only attend to </a:t>
            </a:r>
            <a:r>
              <a:rPr lang="en-US" sz="1600" b="1" i="1" dirty="0">
                <a:solidFill>
                  <a:schemeClr val="tx1"/>
                </a:solidFill>
                <a:latin typeface="Cambria" panose="02040503050406030204" pitchFamily="18" charset="0"/>
                <a:cs typeface="B Nazanin" pitchFamily="2" charset="-78"/>
              </a:rPr>
              <a:t>leftward</a:t>
            </a:r>
            <a:r>
              <a:rPr lang="en-US" sz="1600" i="1" dirty="0">
                <a:solidFill>
                  <a:schemeClr val="tx1"/>
                </a:solidFill>
                <a:latin typeface="Cambria" panose="02040503050406030204" pitchFamily="18" charset="0"/>
                <a:cs typeface="B Nazanin" pitchFamily="2" charset="-78"/>
              </a:rPr>
              <a:t> context</a:t>
            </a:r>
          </a:p>
          <a:p>
            <a:pPr marL="952500" lvl="1" indent="-342900">
              <a:lnSpc>
                <a:spcPct val="150000"/>
              </a:lnSpc>
              <a:buFont typeface="Wingdings" pitchFamily="2" charset="2"/>
              <a:buChar char="v"/>
            </a:pPr>
            <a:r>
              <a:rPr lang="en-US" sz="1600" i="1" dirty="0">
                <a:solidFill>
                  <a:schemeClr val="tx1"/>
                </a:solidFill>
                <a:latin typeface="Cambria" panose="02040503050406030204" pitchFamily="18" charset="0"/>
                <a:cs typeface="B Nazanin" pitchFamily="2" charset="-78"/>
              </a:rPr>
              <a:t>“[SOS] t1 t2 [EOS] t3 t4 t5 [EOS]”</a:t>
            </a:r>
          </a:p>
          <a:p>
            <a:pPr marL="952500" lvl="1" indent="-342900">
              <a:lnSpc>
                <a:spcPct val="150000"/>
              </a:lnSpc>
              <a:buFont typeface="Wingdings" pitchFamily="2" charset="2"/>
              <a:buChar char="v"/>
            </a:pPr>
            <a:endParaRPr lang="en-US" sz="1800" b="1"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1782474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Pretraining</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713325" y="881567"/>
            <a:ext cx="7717200" cy="3565500"/>
          </a:xfrm>
        </p:spPr>
        <p:txBody>
          <a:bodyPr/>
          <a:lstStyle/>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Within one training batch</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1/3 use the </a:t>
            </a:r>
            <a:r>
              <a:rPr lang="en-US" sz="1800" b="1" dirty="0">
                <a:solidFill>
                  <a:schemeClr val="tx1"/>
                </a:solidFill>
                <a:latin typeface="Cambria" panose="02040503050406030204" pitchFamily="18" charset="0"/>
                <a:cs typeface="B Nazanin" pitchFamily="2" charset="-78"/>
              </a:rPr>
              <a:t>bidirectional LM</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1/3 use the </a:t>
            </a:r>
            <a:r>
              <a:rPr lang="en-US" sz="1800" b="1" dirty="0">
                <a:solidFill>
                  <a:schemeClr val="tx1"/>
                </a:solidFill>
                <a:latin typeface="Cambria" panose="02040503050406030204" pitchFamily="18" charset="0"/>
                <a:cs typeface="B Nazanin" pitchFamily="2" charset="-78"/>
              </a:rPr>
              <a:t>seq2seq LM</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1/6 use both </a:t>
            </a:r>
            <a:r>
              <a:rPr lang="en-US" sz="1800" b="1" dirty="0">
                <a:solidFill>
                  <a:schemeClr val="tx1"/>
                </a:solidFill>
                <a:latin typeface="Cambria" panose="02040503050406030204" pitchFamily="18" charset="0"/>
                <a:cs typeface="B Nazanin" pitchFamily="2" charset="-78"/>
              </a:rPr>
              <a:t>unidirectional LM</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Architecture is similar to </a:t>
            </a:r>
            <a:r>
              <a:rPr lang="en-US" sz="1800" b="1" dirty="0" err="1">
                <a:solidFill>
                  <a:schemeClr val="tx1"/>
                </a:solidFill>
                <a:latin typeface="Cambria" panose="02040503050406030204" pitchFamily="18" charset="0"/>
                <a:cs typeface="B Nazanin" pitchFamily="2" charset="-78"/>
              </a:rPr>
              <a:t>BERT</a:t>
            </a:r>
            <a:r>
              <a:rPr lang="en-US" sz="1800" b="1" baseline="-25000" dirty="0" err="1">
                <a:solidFill>
                  <a:schemeClr val="tx1"/>
                </a:solidFill>
                <a:latin typeface="Cambria" panose="02040503050406030204" pitchFamily="18" charset="0"/>
                <a:cs typeface="B Nazanin" pitchFamily="2" charset="-78"/>
              </a:rPr>
              <a:t>Large</a:t>
            </a:r>
            <a:endParaRPr lang="en-US" sz="1800" b="1" baseline="-25000" dirty="0">
              <a:solidFill>
                <a:schemeClr val="tx1"/>
              </a:solidFill>
              <a:latin typeface="Cambria" panose="02040503050406030204" pitchFamily="18" charset="0"/>
              <a:cs typeface="B Nazanin" pitchFamily="2" charset="-78"/>
            </a:endParaRPr>
          </a:p>
          <a:p>
            <a:pPr marL="952500" lvl="1" indent="-342900">
              <a:lnSpc>
                <a:spcPct val="150000"/>
              </a:lnSpc>
              <a:buFont typeface="Wingdings" pitchFamily="2" charset="2"/>
              <a:buChar char="v"/>
            </a:pPr>
            <a:r>
              <a:rPr lang="en-US" sz="1800" b="1" dirty="0">
                <a:solidFill>
                  <a:schemeClr val="tx1"/>
                </a:solidFill>
                <a:latin typeface="Cambria" panose="02040503050406030204" pitchFamily="18" charset="0"/>
                <a:cs typeface="B Nazanin" pitchFamily="2" charset="-78"/>
              </a:rPr>
              <a:t>Gelu</a:t>
            </a:r>
            <a:r>
              <a:rPr lang="en-US" sz="1800" dirty="0">
                <a:solidFill>
                  <a:schemeClr val="tx1"/>
                </a:solidFill>
                <a:latin typeface="Cambria" panose="02040503050406030204" pitchFamily="18" charset="0"/>
                <a:cs typeface="B Nazanin" pitchFamily="2" charset="-78"/>
              </a:rPr>
              <a:t> Activation is used similar to GPT</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384 million parameters</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Trained in ~20 days with 7 Tesla v100 32GB GPUs</a:t>
            </a:r>
          </a:p>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a:p>
            <a:pPr marL="952500" lvl="1"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a:p>
            <a:pPr marL="1409700" lvl="2" indent="-342900">
              <a:lnSpc>
                <a:spcPct val="150000"/>
              </a:lnSpc>
              <a:buFont typeface="Wingdings" pitchFamily="2" charset="2"/>
              <a:buChar char="v"/>
            </a:pPr>
            <a:endParaRPr lang="en-US" sz="1800"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1844311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01B9-EB09-F748-A868-D982E6B3F239}"/>
              </a:ext>
            </a:extLst>
          </p:cNvPr>
          <p:cNvSpPr>
            <a:spLocks noGrp="1"/>
          </p:cNvSpPr>
          <p:nvPr>
            <p:ph type="title"/>
          </p:nvPr>
        </p:nvSpPr>
        <p:spPr/>
        <p:txBody>
          <a:bodyPr/>
          <a:lstStyle/>
          <a:p>
            <a:r>
              <a:rPr lang="en-US" b="1" dirty="0">
                <a:latin typeface="Cambria" panose="02040503050406030204" pitchFamily="18" charset="0"/>
                <a:cs typeface="B Titr" pitchFamily="2" charset="-78"/>
              </a:rPr>
              <a:t>Finetuning on </a:t>
            </a:r>
            <a:r>
              <a:rPr lang="en-US" b="1" dirty="0">
                <a:solidFill>
                  <a:schemeClr val="accent3">
                    <a:lumMod val="75000"/>
                  </a:schemeClr>
                </a:solidFill>
                <a:latin typeface="Cambria" panose="02040503050406030204" pitchFamily="18" charset="0"/>
                <a:cs typeface="B Titr" pitchFamily="2" charset="-78"/>
              </a:rPr>
              <a:t>NLU</a:t>
            </a:r>
            <a:r>
              <a:rPr lang="en-US" b="1" dirty="0">
                <a:latin typeface="Cambria" panose="02040503050406030204" pitchFamily="18" charset="0"/>
                <a:cs typeface="B Titr" pitchFamily="2" charset="-78"/>
              </a:rPr>
              <a:t> and </a:t>
            </a:r>
            <a:r>
              <a:rPr lang="en-US" b="1" dirty="0">
                <a:solidFill>
                  <a:schemeClr val="accent2">
                    <a:lumMod val="75000"/>
                  </a:schemeClr>
                </a:solidFill>
                <a:latin typeface="Cambria" panose="02040503050406030204" pitchFamily="18" charset="0"/>
                <a:cs typeface="B Titr" pitchFamily="2" charset="-78"/>
              </a:rPr>
              <a:t>NLG</a:t>
            </a:r>
            <a:r>
              <a:rPr lang="en-US" b="1" dirty="0">
                <a:latin typeface="Cambria" panose="02040503050406030204" pitchFamily="18" charset="0"/>
                <a:cs typeface="B Titr" pitchFamily="2" charset="-78"/>
              </a:rPr>
              <a:t> Tasks</a:t>
            </a:r>
          </a:p>
        </p:txBody>
      </p:sp>
      <p:sp>
        <p:nvSpPr>
          <p:cNvPr id="6" name="Text Placeholder 2">
            <a:extLst>
              <a:ext uri="{FF2B5EF4-FFF2-40B4-BE49-F238E27FC236}">
                <a16:creationId xmlns:a16="http://schemas.microsoft.com/office/drawing/2014/main" id="{00695028-5634-F8E8-3DCF-0B00A7ECFBC3}"/>
              </a:ext>
            </a:extLst>
          </p:cNvPr>
          <p:cNvSpPr>
            <a:spLocks noGrp="1"/>
          </p:cNvSpPr>
          <p:nvPr>
            <p:ph type="body" idx="1"/>
          </p:nvPr>
        </p:nvSpPr>
        <p:spPr>
          <a:xfrm>
            <a:off x="368006" y="1327044"/>
            <a:ext cx="7717200" cy="3565500"/>
          </a:xfrm>
        </p:spPr>
        <p:txBody>
          <a:bodyPr/>
          <a:lstStyle/>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For </a:t>
            </a:r>
            <a:r>
              <a:rPr lang="en-US" sz="1800" b="1" dirty="0">
                <a:solidFill>
                  <a:schemeClr val="accent3">
                    <a:lumMod val="75000"/>
                  </a:schemeClr>
                </a:solidFill>
                <a:latin typeface="Cambria" panose="02040503050406030204" pitchFamily="18" charset="0"/>
                <a:cs typeface="B Nazanin" pitchFamily="2" charset="-78"/>
              </a:rPr>
              <a:t>NLU</a:t>
            </a:r>
            <a:r>
              <a:rPr lang="en-US" sz="1800" dirty="0">
                <a:solidFill>
                  <a:schemeClr val="tx1"/>
                </a:solidFill>
                <a:latin typeface="Cambria" panose="02040503050406030204" pitchFamily="18" charset="0"/>
                <a:cs typeface="B Nazanin" pitchFamily="2" charset="-78"/>
              </a:rPr>
              <a:t> tasks, </a:t>
            </a:r>
            <a:r>
              <a:rPr lang="en-US" sz="1800" dirty="0" err="1">
                <a:solidFill>
                  <a:schemeClr val="tx1"/>
                </a:solidFill>
                <a:latin typeface="Cambria" panose="02040503050406030204" pitchFamily="18" charset="0"/>
                <a:cs typeface="B Nazanin" pitchFamily="2" charset="-78"/>
              </a:rPr>
              <a:t>UniLM</a:t>
            </a:r>
            <a:r>
              <a:rPr lang="en-US" sz="1800" dirty="0">
                <a:solidFill>
                  <a:schemeClr val="tx1"/>
                </a:solidFill>
                <a:latin typeface="Cambria" panose="02040503050406030204" pitchFamily="18" charset="0"/>
                <a:cs typeface="B Nazanin" pitchFamily="2" charset="-78"/>
              </a:rPr>
              <a:t> is finetuned as a </a:t>
            </a:r>
            <a:r>
              <a:rPr lang="en-US" sz="1800" b="1" dirty="0">
                <a:solidFill>
                  <a:schemeClr val="tx1"/>
                </a:solidFill>
                <a:latin typeface="Cambria" panose="02040503050406030204" pitchFamily="18" charset="0"/>
                <a:cs typeface="B Nazanin" pitchFamily="2" charset="-78"/>
              </a:rPr>
              <a:t>bidirectional LM</a:t>
            </a:r>
          </a:p>
          <a:p>
            <a:pPr marL="1409700" lvl="2"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a:t>
            </a:r>
            <a:r>
              <a:rPr lang="en-US" sz="1800" dirty="0" err="1">
                <a:solidFill>
                  <a:schemeClr val="tx1"/>
                </a:solidFill>
                <a:latin typeface="Cambria" panose="02040503050406030204" pitchFamily="18" charset="0"/>
                <a:cs typeface="B Nazanin" pitchFamily="2" charset="-78"/>
              </a:rPr>
              <a:t>sos</a:t>
            </a:r>
            <a:r>
              <a:rPr lang="en-US" sz="1800" dirty="0">
                <a:solidFill>
                  <a:schemeClr val="tx1"/>
                </a:solidFill>
                <a:latin typeface="Cambria" panose="02040503050406030204" pitchFamily="18" charset="0"/>
                <a:cs typeface="B Nazanin" pitchFamily="2" charset="-78"/>
              </a:rPr>
              <a:t>] instead of [</a:t>
            </a:r>
            <a:r>
              <a:rPr lang="en-US" sz="1800" dirty="0" err="1">
                <a:solidFill>
                  <a:schemeClr val="tx1"/>
                </a:solidFill>
                <a:latin typeface="Cambria" panose="02040503050406030204" pitchFamily="18" charset="0"/>
                <a:cs typeface="B Nazanin" pitchFamily="2" charset="-78"/>
              </a:rPr>
              <a:t>cls</a:t>
            </a:r>
            <a:r>
              <a:rPr lang="en-US" sz="1800" dirty="0">
                <a:solidFill>
                  <a:schemeClr val="tx1"/>
                </a:solidFill>
                <a:latin typeface="Cambria" panose="02040503050406030204" pitchFamily="18" charset="0"/>
                <a:cs typeface="B Nazanin" pitchFamily="2" charset="-78"/>
              </a:rPr>
              <a:t>] in BERT</a:t>
            </a:r>
          </a:p>
          <a:p>
            <a:pPr marL="952500" lvl="1" indent="-342900">
              <a:lnSpc>
                <a:spcPct val="150000"/>
              </a:lnSpc>
              <a:buFont typeface="Wingdings" pitchFamily="2" charset="2"/>
              <a:buChar char="v"/>
            </a:pPr>
            <a:r>
              <a:rPr lang="en-US" sz="1800" dirty="0">
                <a:solidFill>
                  <a:schemeClr val="tx1"/>
                </a:solidFill>
                <a:latin typeface="Cambria" panose="02040503050406030204" pitchFamily="18" charset="0"/>
                <a:cs typeface="B Nazanin" pitchFamily="2" charset="-78"/>
              </a:rPr>
              <a:t>For </a:t>
            </a:r>
            <a:r>
              <a:rPr lang="en-US" sz="1800" b="1" dirty="0">
                <a:solidFill>
                  <a:schemeClr val="accent2">
                    <a:lumMod val="75000"/>
                  </a:schemeClr>
                </a:solidFill>
                <a:latin typeface="Cambria" panose="02040503050406030204" pitchFamily="18" charset="0"/>
                <a:cs typeface="B Nazanin" pitchFamily="2" charset="-78"/>
              </a:rPr>
              <a:t>NLG</a:t>
            </a:r>
            <a:r>
              <a:rPr lang="en-US" sz="1800" dirty="0">
                <a:solidFill>
                  <a:schemeClr val="tx1"/>
                </a:solidFill>
                <a:latin typeface="Cambria" panose="02040503050406030204" pitchFamily="18" charset="0"/>
                <a:cs typeface="B Nazanin" pitchFamily="2" charset="-78"/>
              </a:rPr>
              <a:t> tasks, </a:t>
            </a:r>
            <a:r>
              <a:rPr lang="en-US" sz="1800" dirty="0" err="1">
                <a:solidFill>
                  <a:schemeClr val="tx1"/>
                </a:solidFill>
                <a:latin typeface="Cambria" panose="02040503050406030204" pitchFamily="18" charset="0"/>
                <a:cs typeface="B Nazanin" pitchFamily="2" charset="-78"/>
              </a:rPr>
              <a:t>UniLM</a:t>
            </a:r>
            <a:r>
              <a:rPr lang="en-US" sz="1800" dirty="0">
                <a:solidFill>
                  <a:schemeClr val="tx1"/>
                </a:solidFill>
                <a:latin typeface="Cambria" panose="02040503050406030204" pitchFamily="18" charset="0"/>
                <a:cs typeface="B Nazanin" pitchFamily="2" charset="-78"/>
              </a:rPr>
              <a:t> is finetuned as a </a:t>
            </a:r>
            <a:r>
              <a:rPr lang="en-US" sz="1800" b="1" dirty="0">
                <a:solidFill>
                  <a:schemeClr val="tx1"/>
                </a:solidFill>
                <a:latin typeface="Cambria" panose="02040503050406030204" pitchFamily="18" charset="0"/>
                <a:cs typeface="B Nazanin" pitchFamily="2" charset="-78"/>
              </a:rPr>
              <a:t>seq2seq LM</a:t>
            </a:r>
          </a:p>
          <a:p>
            <a:pPr marL="1409700" lvl="2" indent="-342900">
              <a:lnSpc>
                <a:spcPct val="150000"/>
              </a:lnSpc>
              <a:buFont typeface="Wingdings" pitchFamily="2" charset="2"/>
              <a:buChar char="v"/>
            </a:pPr>
            <a:r>
              <a:rPr lang="en-US" sz="1600" dirty="0">
                <a:solidFill>
                  <a:schemeClr val="tx1"/>
                </a:solidFill>
                <a:latin typeface="Cambria" panose="02040503050406030204" pitchFamily="18" charset="0"/>
                <a:cs typeface="B Nazanin" pitchFamily="2" charset="-78"/>
              </a:rPr>
              <a:t>fine-tuned by </a:t>
            </a:r>
            <a:r>
              <a:rPr lang="en-US" sz="1600" b="1" dirty="0">
                <a:solidFill>
                  <a:schemeClr val="tx1"/>
                </a:solidFill>
                <a:latin typeface="Cambria" panose="02040503050406030204" pitchFamily="18" charset="0"/>
                <a:cs typeface="B Nazanin" pitchFamily="2" charset="-78"/>
              </a:rPr>
              <a:t>masking</a:t>
            </a:r>
            <a:r>
              <a:rPr lang="en-US" sz="1600" dirty="0">
                <a:solidFill>
                  <a:schemeClr val="tx1"/>
                </a:solidFill>
                <a:latin typeface="Cambria" panose="02040503050406030204" pitchFamily="18" charset="0"/>
                <a:cs typeface="B Nazanin" pitchFamily="2" charset="-78"/>
              </a:rPr>
              <a:t> some percentage of tokens in the </a:t>
            </a:r>
            <a:r>
              <a:rPr lang="en-US" sz="1600" b="1" dirty="0">
                <a:solidFill>
                  <a:schemeClr val="tx1"/>
                </a:solidFill>
                <a:latin typeface="Cambria" panose="02040503050406030204" pitchFamily="18" charset="0"/>
                <a:cs typeface="B Nazanin" pitchFamily="2" charset="-78"/>
              </a:rPr>
              <a:t>target</a:t>
            </a:r>
            <a:r>
              <a:rPr lang="en-US" sz="1600" dirty="0">
                <a:solidFill>
                  <a:schemeClr val="tx1"/>
                </a:solidFill>
                <a:latin typeface="Cambria" panose="02040503050406030204" pitchFamily="18" charset="0"/>
                <a:cs typeface="B Nazanin" pitchFamily="2" charset="-78"/>
              </a:rPr>
              <a:t> sequence at random, and learning to </a:t>
            </a:r>
            <a:r>
              <a:rPr lang="en-US" sz="1600" b="1" dirty="0">
                <a:solidFill>
                  <a:schemeClr val="tx1"/>
                </a:solidFill>
                <a:latin typeface="Cambria" panose="02040503050406030204" pitchFamily="18" charset="0"/>
                <a:cs typeface="B Nazanin" pitchFamily="2" charset="-78"/>
              </a:rPr>
              <a:t>recover</a:t>
            </a:r>
            <a:r>
              <a:rPr lang="en-US" sz="1600" dirty="0">
                <a:solidFill>
                  <a:schemeClr val="tx1"/>
                </a:solidFill>
                <a:latin typeface="Cambria" panose="02040503050406030204" pitchFamily="18" charset="0"/>
                <a:cs typeface="B Nazanin" pitchFamily="2" charset="-78"/>
              </a:rPr>
              <a:t> the masked words</a:t>
            </a:r>
            <a:endParaRPr lang="en-US" sz="1800" dirty="0">
              <a:solidFill>
                <a:schemeClr val="tx1"/>
              </a:solidFill>
              <a:latin typeface="Cambria" panose="02040503050406030204" pitchFamily="18" charset="0"/>
              <a:cs typeface="B Nazanin" pitchFamily="2" charset="-78"/>
            </a:endParaRPr>
          </a:p>
        </p:txBody>
      </p:sp>
    </p:spTree>
    <p:extLst>
      <p:ext uri="{BB962C8B-B14F-4D97-AF65-F5344CB8AC3E}">
        <p14:creationId xmlns:p14="http://schemas.microsoft.com/office/powerpoint/2010/main" val="2222091274"/>
      </p:ext>
    </p:extLst>
  </p:cSld>
  <p:clrMapOvr>
    <a:masterClrMapping/>
  </p:clrMapOvr>
</p:sld>
</file>

<file path=ppt/theme/theme1.xml><?xml version="1.0" encoding="utf-8"?>
<a:theme xmlns:a="http://schemas.openxmlformats.org/drawingml/2006/main" name="Minimalist &amp; Formal Consulting Toolkit by Slidesgo">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1585</TotalTime>
  <Words>2004</Words>
  <Application>Microsoft Office PowerPoint</Application>
  <PresentationFormat>On-screen Show (16:9)</PresentationFormat>
  <Paragraphs>138</Paragraphs>
  <Slides>24</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Roboto Condensed Light</vt:lpstr>
      <vt:lpstr>Cambria</vt:lpstr>
      <vt:lpstr>Wingdings</vt:lpstr>
      <vt:lpstr>Inter</vt:lpstr>
      <vt:lpstr>B Titr</vt:lpstr>
      <vt:lpstr>Times New Roman</vt:lpstr>
      <vt:lpstr>Arial</vt:lpstr>
      <vt:lpstr>Merriweather Black</vt:lpstr>
      <vt:lpstr>Inter ExtraBold</vt:lpstr>
      <vt:lpstr>Minimalist &amp; Formal Consulting Toolkit by Slidesgo</vt:lpstr>
      <vt:lpstr>UniLM Unified pre-trained Language Model</vt:lpstr>
      <vt:lpstr>Overview</vt:lpstr>
      <vt:lpstr>Language Models</vt:lpstr>
      <vt:lpstr>Unified pre-trained Language Model (UniLM)</vt:lpstr>
      <vt:lpstr>UniLM cont.</vt:lpstr>
      <vt:lpstr>UniLM cont.</vt:lpstr>
      <vt:lpstr>UniLM cont.</vt:lpstr>
      <vt:lpstr>Pretraining</vt:lpstr>
      <vt:lpstr>Finetuning on NLU and NLG Tasks</vt:lpstr>
      <vt:lpstr>Results</vt:lpstr>
      <vt:lpstr>GLUE</vt:lpstr>
      <vt:lpstr>Summarization</vt:lpstr>
      <vt:lpstr>Question Answering</vt:lpstr>
      <vt:lpstr>UniLM v2</vt:lpstr>
      <vt:lpstr>Partially Autoregressive Modeling</vt:lpstr>
      <vt:lpstr>Partially Autoregressive Modeling</vt:lpstr>
      <vt:lpstr>UniLM v2 Architecture</vt:lpstr>
      <vt:lpstr>Pre-training and finetuning</vt:lpstr>
      <vt:lpstr>Results</vt:lpstr>
      <vt:lpstr>Results</vt:lpstr>
      <vt:lpstr>Results</vt:lpstr>
      <vt:lpstr>References</vt:lpstr>
      <vt:lpstr>Conclusion</vt:lpstr>
      <vt:lpstr>Thanks  gholamrezadar@aut.ac.ir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Minimalistisches und formales Beratungs Toolkit</dc:title>
  <cp:lastModifiedBy>Gholamreza Dar</cp:lastModifiedBy>
  <cp:revision>119</cp:revision>
  <dcterms:modified xsi:type="dcterms:W3CDTF">2023-02-14T13:23:28Z</dcterms:modified>
</cp:coreProperties>
</file>